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70" r:id="rId4"/>
    <p:sldId id="264" r:id="rId5"/>
    <p:sldId id="267" r:id="rId6"/>
    <p:sldId id="268" r:id="rId7"/>
    <p:sldId id="269" r:id="rId8"/>
    <p:sldId id="257" r:id="rId9"/>
    <p:sldId id="260" r:id="rId10"/>
    <p:sldId id="271" r:id="rId11"/>
    <p:sldId id="272" r:id="rId12"/>
    <p:sldId id="273" r:id="rId13"/>
    <p:sldId id="274" r:id="rId14"/>
    <p:sldId id="27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DA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9"/>
    <p:restoredTop sz="94577"/>
  </p:normalViewPr>
  <p:slideViewPr>
    <p:cSldViewPr snapToGrid="0">
      <p:cViewPr varScale="1">
        <p:scale>
          <a:sx n="110" d="100"/>
          <a:sy n="110" d="100"/>
        </p:scale>
        <p:origin x="2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4236C1-26DD-0548-B649-A23FE64D1D51}" type="datetimeFigureOut">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5726C-8AD5-1A42-9E4B-1684FE2E339A}" type="slidenum">
              <a:rPr lang="en-US" smtClean="0"/>
              <a:t>‹#›</a:t>
            </a:fld>
            <a:endParaRPr lang="en-US"/>
          </a:p>
        </p:txBody>
      </p:sp>
    </p:spTree>
    <p:extLst>
      <p:ext uri="{BB962C8B-B14F-4D97-AF65-F5344CB8AC3E}">
        <p14:creationId xmlns:p14="http://schemas.microsoft.com/office/powerpoint/2010/main" val="3839156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236C1-26DD-0548-B649-A23FE64D1D51}" type="datetimeFigureOut">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5726C-8AD5-1A42-9E4B-1684FE2E339A}" type="slidenum">
              <a:rPr lang="en-US" smtClean="0"/>
              <a:t>‹#›</a:t>
            </a:fld>
            <a:endParaRPr lang="en-US"/>
          </a:p>
        </p:txBody>
      </p:sp>
    </p:spTree>
    <p:extLst>
      <p:ext uri="{BB962C8B-B14F-4D97-AF65-F5344CB8AC3E}">
        <p14:creationId xmlns:p14="http://schemas.microsoft.com/office/powerpoint/2010/main" val="24894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236C1-26DD-0548-B649-A23FE64D1D51}" type="datetimeFigureOut">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5726C-8AD5-1A42-9E4B-1684FE2E339A}" type="slidenum">
              <a:rPr lang="en-US" smtClean="0"/>
              <a:t>‹#›</a:t>
            </a:fld>
            <a:endParaRPr lang="en-US"/>
          </a:p>
        </p:txBody>
      </p:sp>
    </p:spTree>
    <p:extLst>
      <p:ext uri="{BB962C8B-B14F-4D97-AF65-F5344CB8AC3E}">
        <p14:creationId xmlns:p14="http://schemas.microsoft.com/office/powerpoint/2010/main" val="255575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236C1-26DD-0548-B649-A23FE64D1D51}" type="datetimeFigureOut">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5726C-8AD5-1A42-9E4B-1684FE2E339A}" type="slidenum">
              <a:rPr lang="en-US" smtClean="0"/>
              <a:t>‹#›</a:t>
            </a:fld>
            <a:endParaRPr lang="en-US"/>
          </a:p>
        </p:txBody>
      </p:sp>
    </p:spTree>
    <p:extLst>
      <p:ext uri="{BB962C8B-B14F-4D97-AF65-F5344CB8AC3E}">
        <p14:creationId xmlns:p14="http://schemas.microsoft.com/office/powerpoint/2010/main" val="38878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4236C1-26DD-0548-B649-A23FE64D1D51}" type="datetimeFigureOut">
              <a:rPr lang="en-US" smtClean="0"/>
              <a:t>10/18/23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5726C-8AD5-1A42-9E4B-1684FE2E339A}" type="slidenum">
              <a:rPr lang="en-US" smtClean="0"/>
              <a:t>‹#›</a:t>
            </a:fld>
            <a:endParaRPr lang="en-US"/>
          </a:p>
        </p:txBody>
      </p:sp>
    </p:spTree>
    <p:extLst>
      <p:ext uri="{BB962C8B-B14F-4D97-AF65-F5344CB8AC3E}">
        <p14:creationId xmlns:p14="http://schemas.microsoft.com/office/powerpoint/2010/main" val="3153793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4236C1-26DD-0548-B649-A23FE64D1D51}" type="datetimeFigureOut">
              <a:rPr lang="en-US" smtClean="0"/>
              <a:t>10/18/23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5726C-8AD5-1A42-9E4B-1684FE2E339A}" type="slidenum">
              <a:rPr lang="en-US" smtClean="0"/>
              <a:t>‹#›</a:t>
            </a:fld>
            <a:endParaRPr lang="en-US"/>
          </a:p>
        </p:txBody>
      </p:sp>
    </p:spTree>
    <p:extLst>
      <p:ext uri="{BB962C8B-B14F-4D97-AF65-F5344CB8AC3E}">
        <p14:creationId xmlns:p14="http://schemas.microsoft.com/office/powerpoint/2010/main" val="376009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4236C1-26DD-0548-B649-A23FE64D1D51}" type="datetimeFigureOut">
              <a:rPr lang="en-US" smtClean="0"/>
              <a:t>10/18/23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F5726C-8AD5-1A42-9E4B-1684FE2E339A}" type="slidenum">
              <a:rPr lang="en-US" smtClean="0"/>
              <a:t>‹#›</a:t>
            </a:fld>
            <a:endParaRPr lang="en-US"/>
          </a:p>
        </p:txBody>
      </p:sp>
    </p:spTree>
    <p:extLst>
      <p:ext uri="{BB962C8B-B14F-4D97-AF65-F5344CB8AC3E}">
        <p14:creationId xmlns:p14="http://schemas.microsoft.com/office/powerpoint/2010/main" val="3186057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4236C1-26DD-0548-B649-A23FE64D1D51}" type="datetimeFigureOut">
              <a:rPr lang="en-US" smtClean="0"/>
              <a:t>10/18/23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F5726C-8AD5-1A42-9E4B-1684FE2E339A}" type="slidenum">
              <a:rPr lang="en-US" smtClean="0"/>
              <a:t>‹#›</a:t>
            </a:fld>
            <a:endParaRPr lang="en-US"/>
          </a:p>
        </p:txBody>
      </p:sp>
    </p:spTree>
    <p:extLst>
      <p:ext uri="{BB962C8B-B14F-4D97-AF65-F5344CB8AC3E}">
        <p14:creationId xmlns:p14="http://schemas.microsoft.com/office/powerpoint/2010/main" val="1719909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4236C1-26DD-0548-B649-A23FE64D1D51}" type="datetimeFigureOut">
              <a:rPr lang="en-US" smtClean="0"/>
              <a:t>10/18/23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F5726C-8AD5-1A42-9E4B-1684FE2E339A}" type="slidenum">
              <a:rPr lang="en-US" smtClean="0"/>
              <a:t>‹#›</a:t>
            </a:fld>
            <a:endParaRPr lang="en-US"/>
          </a:p>
        </p:txBody>
      </p:sp>
    </p:spTree>
    <p:extLst>
      <p:ext uri="{BB962C8B-B14F-4D97-AF65-F5344CB8AC3E}">
        <p14:creationId xmlns:p14="http://schemas.microsoft.com/office/powerpoint/2010/main" val="1111239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4236C1-26DD-0548-B649-A23FE64D1D51}" type="datetimeFigureOut">
              <a:rPr lang="en-US" smtClean="0"/>
              <a:t>10/18/23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5726C-8AD5-1A42-9E4B-1684FE2E339A}" type="slidenum">
              <a:rPr lang="en-US" smtClean="0"/>
              <a:t>‹#›</a:t>
            </a:fld>
            <a:endParaRPr lang="en-US"/>
          </a:p>
        </p:txBody>
      </p:sp>
    </p:spTree>
    <p:extLst>
      <p:ext uri="{BB962C8B-B14F-4D97-AF65-F5344CB8AC3E}">
        <p14:creationId xmlns:p14="http://schemas.microsoft.com/office/powerpoint/2010/main" val="364665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4236C1-26DD-0548-B649-A23FE64D1D51}" type="datetimeFigureOut">
              <a:rPr lang="en-US" smtClean="0"/>
              <a:t>10/18/23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5726C-8AD5-1A42-9E4B-1684FE2E339A}" type="slidenum">
              <a:rPr lang="en-US" smtClean="0"/>
              <a:t>‹#›</a:t>
            </a:fld>
            <a:endParaRPr lang="en-US"/>
          </a:p>
        </p:txBody>
      </p:sp>
    </p:spTree>
    <p:extLst>
      <p:ext uri="{BB962C8B-B14F-4D97-AF65-F5344CB8AC3E}">
        <p14:creationId xmlns:p14="http://schemas.microsoft.com/office/powerpoint/2010/main" val="848470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4236C1-26DD-0548-B649-A23FE64D1D51}" type="datetimeFigureOut">
              <a:rPr lang="en-US" smtClean="0"/>
              <a:t>10/18/23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5726C-8AD5-1A42-9E4B-1684FE2E339A}" type="slidenum">
              <a:rPr lang="en-US" smtClean="0"/>
              <a:t>‹#›</a:t>
            </a:fld>
            <a:endParaRPr lang="en-US"/>
          </a:p>
        </p:txBody>
      </p:sp>
    </p:spTree>
    <p:extLst>
      <p:ext uri="{BB962C8B-B14F-4D97-AF65-F5344CB8AC3E}">
        <p14:creationId xmlns:p14="http://schemas.microsoft.com/office/powerpoint/2010/main" val="1617722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CDE5442-C77A-4A7E-A338-DE588D9D0D05}"/>
              </a:ext>
            </a:extLst>
          </p:cNvPr>
          <p:cNvSpPr>
            <a:spLocks noGrp="1"/>
          </p:cNvSpPr>
          <p:nvPr>
            <p:ph type="subTitle" idx="1"/>
          </p:nvPr>
        </p:nvSpPr>
        <p:spPr>
          <a:xfrm>
            <a:off x="0" y="4433104"/>
            <a:ext cx="9144000" cy="1828800"/>
          </a:xfrm>
          <a:solidFill>
            <a:srgbClr val="EBDABD">
              <a:alpha val="70000"/>
            </a:srgbClr>
          </a:solidFill>
        </p:spPr>
        <p:txBody>
          <a:bodyPr anchor="ctr">
            <a:normAutofit lnSpcReduction="10000"/>
          </a:bodyPr>
          <a:lstStyle/>
          <a:p>
            <a:r>
              <a:rPr lang="en-US" sz="6600" b="1" dirty="0"/>
              <a:t>Contrasting the Local &amp; Universal Church</a:t>
            </a:r>
          </a:p>
        </p:txBody>
      </p:sp>
    </p:spTree>
    <p:extLst>
      <p:ext uri="{BB962C8B-B14F-4D97-AF65-F5344CB8AC3E}">
        <p14:creationId xmlns:p14="http://schemas.microsoft.com/office/powerpoint/2010/main" val="564525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A591-6A0F-AE09-F816-F3B736FB6DE6}"/>
              </a:ext>
            </a:extLst>
          </p:cNvPr>
          <p:cNvSpPr>
            <a:spLocks noGrp="1"/>
          </p:cNvSpPr>
          <p:nvPr>
            <p:ph type="title"/>
          </p:nvPr>
        </p:nvSpPr>
        <p:spPr>
          <a:xfrm>
            <a:off x="84641" y="122058"/>
            <a:ext cx="5911046" cy="815491"/>
          </a:xfrm>
          <a:solidFill>
            <a:srgbClr val="EBDABD">
              <a:alpha val="69699"/>
            </a:srgbClr>
          </a:solidFill>
        </p:spPr>
        <p:txBody>
          <a:bodyPr>
            <a:normAutofit/>
          </a:bodyPr>
          <a:lstStyle/>
          <a:p>
            <a:pPr algn="ctr"/>
            <a:r>
              <a:rPr lang="en-US" b="1" dirty="0"/>
              <a:t>Universal &amp; Local Church</a:t>
            </a:r>
          </a:p>
        </p:txBody>
      </p:sp>
      <p:sp>
        <p:nvSpPr>
          <p:cNvPr id="3" name="Content Placeholder 2">
            <a:extLst>
              <a:ext uri="{FF2B5EF4-FFF2-40B4-BE49-F238E27FC236}">
                <a16:creationId xmlns:a16="http://schemas.microsoft.com/office/drawing/2014/main" id="{3AE125AE-3ACC-BB41-5821-FADF3BE6DAEB}"/>
              </a:ext>
            </a:extLst>
          </p:cNvPr>
          <p:cNvSpPr>
            <a:spLocks noGrp="1"/>
          </p:cNvSpPr>
          <p:nvPr>
            <p:ph idx="1"/>
          </p:nvPr>
        </p:nvSpPr>
        <p:spPr>
          <a:xfrm>
            <a:off x="94406" y="1061696"/>
            <a:ext cx="8955188" cy="5674246"/>
          </a:xfrm>
          <a:solidFill>
            <a:srgbClr val="EBDABD">
              <a:alpha val="70000"/>
            </a:srgbClr>
          </a:solidFill>
        </p:spPr>
        <p:txBody>
          <a:bodyPr anchor="ctr">
            <a:normAutofit/>
          </a:bodyPr>
          <a:lstStyle/>
          <a:p>
            <a:r>
              <a:rPr lang="en-US" sz="3000" b="1" dirty="0"/>
              <a:t>Date of Beginning</a:t>
            </a:r>
          </a:p>
          <a:p>
            <a:pPr lvl="1"/>
            <a:r>
              <a:rPr lang="en-US" sz="2600" b="1" dirty="0"/>
              <a:t>Universal Church</a:t>
            </a:r>
          </a:p>
          <a:p>
            <a:pPr lvl="2"/>
            <a:r>
              <a:rPr lang="en-US" sz="2200" b="1" dirty="0"/>
              <a:t>In One Sense, Has Always Existed?</a:t>
            </a:r>
          </a:p>
          <a:p>
            <a:pPr lvl="2"/>
            <a:r>
              <a:rPr lang="en-US" sz="2200" b="1" dirty="0"/>
              <a:t>Acts 2 When “Church” Jesus Referred to “Began” (cf. Mat. 16:18)</a:t>
            </a:r>
          </a:p>
          <a:p>
            <a:pPr lvl="1"/>
            <a:r>
              <a:rPr lang="en-US" sz="2600" b="1" dirty="0"/>
              <a:t>Local Churches</a:t>
            </a:r>
          </a:p>
          <a:p>
            <a:pPr lvl="2"/>
            <a:r>
              <a:rPr lang="en-US" sz="2200" b="1" dirty="0"/>
              <a:t>Whatever Year They Started Their Work</a:t>
            </a:r>
          </a:p>
          <a:p>
            <a:pPr lvl="2"/>
            <a:r>
              <a:rPr lang="en-US" sz="2200" b="1" dirty="0"/>
              <a:t>Philippi in Acts 16 (Early 50’s AD)</a:t>
            </a:r>
          </a:p>
          <a:p>
            <a:pPr marL="914400" lvl="2" indent="0">
              <a:buNone/>
            </a:pPr>
            <a:endParaRPr lang="en-US" sz="2200" b="1" dirty="0"/>
          </a:p>
          <a:p>
            <a:pPr lvl="1"/>
            <a:r>
              <a:rPr lang="en-US" sz="2600" b="1" dirty="0"/>
              <a:t>We Are Seeking To Do What the First LOCAL CHURCHES Sought to Do Around 33 AD, But Our Local Church Did Not Begin in 33 AD</a:t>
            </a:r>
          </a:p>
        </p:txBody>
      </p:sp>
      <p:sp>
        <p:nvSpPr>
          <p:cNvPr id="4" name="TextBox 3">
            <a:extLst>
              <a:ext uri="{FF2B5EF4-FFF2-40B4-BE49-F238E27FC236}">
                <a16:creationId xmlns:a16="http://schemas.microsoft.com/office/drawing/2014/main" id="{A300BE98-4151-24AA-0705-7C4C818C5A1B}"/>
              </a:ext>
            </a:extLst>
          </p:cNvPr>
          <p:cNvSpPr txBox="1"/>
          <p:nvPr/>
        </p:nvSpPr>
        <p:spPr>
          <a:xfrm>
            <a:off x="3067291" y="52086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5148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A591-6A0F-AE09-F816-F3B736FB6DE6}"/>
              </a:ext>
            </a:extLst>
          </p:cNvPr>
          <p:cNvSpPr>
            <a:spLocks noGrp="1"/>
          </p:cNvSpPr>
          <p:nvPr>
            <p:ph type="title"/>
          </p:nvPr>
        </p:nvSpPr>
        <p:spPr>
          <a:xfrm>
            <a:off x="84641" y="122058"/>
            <a:ext cx="5911046" cy="815491"/>
          </a:xfrm>
          <a:solidFill>
            <a:srgbClr val="EBDABD">
              <a:alpha val="69699"/>
            </a:srgbClr>
          </a:solidFill>
        </p:spPr>
        <p:txBody>
          <a:bodyPr>
            <a:normAutofit/>
          </a:bodyPr>
          <a:lstStyle/>
          <a:p>
            <a:pPr algn="ctr"/>
            <a:r>
              <a:rPr lang="en-US" b="1" dirty="0"/>
              <a:t>Universal &amp; Local Church</a:t>
            </a:r>
          </a:p>
        </p:txBody>
      </p:sp>
      <p:sp>
        <p:nvSpPr>
          <p:cNvPr id="3" name="Content Placeholder 2">
            <a:extLst>
              <a:ext uri="{FF2B5EF4-FFF2-40B4-BE49-F238E27FC236}">
                <a16:creationId xmlns:a16="http://schemas.microsoft.com/office/drawing/2014/main" id="{3AE125AE-3ACC-BB41-5821-FADF3BE6DAEB}"/>
              </a:ext>
            </a:extLst>
          </p:cNvPr>
          <p:cNvSpPr>
            <a:spLocks noGrp="1"/>
          </p:cNvSpPr>
          <p:nvPr>
            <p:ph idx="1"/>
          </p:nvPr>
        </p:nvSpPr>
        <p:spPr>
          <a:xfrm>
            <a:off x="94406" y="1061696"/>
            <a:ext cx="8955188" cy="5674246"/>
          </a:xfrm>
          <a:solidFill>
            <a:srgbClr val="EBDABD">
              <a:alpha val="70000"/>
            </a:srgbClr>
          </a:solidFill>
        </p:spPr>
        <p:txBody>
          <a:bodyPr anchor="ctr">
            <a:normAutofit lnSpcReduction="10000"/>
          </a:bodyPr>
          <a:lstStyle/>
          <a:p>
            <a:r>
              <a:rPr lang="en-US" sz="3000" b="1" dirty="0"/>
              <a:t>Date of Termination</a:t>
            </a:r>
          </a:p>
          <a:p>
            <a:pPr lvl="1"/>
            <a:r>
              <a:rPr lang="en-US" sz="2600" b="1" dirty="0"/>
              <a:t>Universal Church</a:t>
            </a:r>
          </a:p>
          <a:p>
            <a:pPr lvl="2"/>
            <a:r>
              <a:rPr lang="en-US" sz="2200" b="1" dirty="0"/>
              <a:t>“</a:t>
            </a:r>
            <a:r>
              <a:rPr lang="en-US" sz="2200" b="1" baseline="30000" dirty="0"/>
              <a:t>22</a:t>
            </a:r>
            <a:r>
              <a:rPr lang="en-US" sz="2200" b="1" dirty="0"/>
              <a:t>But you have come to Mount Zion and to the city of the living God, the heavenly Jerusalem, and to innumerable angels in festal gathering, </a:t>
            </a:r>
            <a:r>
              <a:rPr lang="en-US" sz="2200" b="1" baseline="30000" dirty="0"/>
              <a:t>23</a:t>
            </a:r>
            <a:r>
              <a:rPr lang="en-US" sz="2200" b="1" dirty="0"/>
              <a:t>and to the assembly of the firstborn who are enrolled in heaven, and to God, the judge of all, and to the spirits of the righteous made perfect…” (Hebrews 12:22-23)</a:t>
            </a:r>
          </a:p>
          <a:p>
            <a:pPr lvl="2"/>
            <a:r>
              <a:rPr lang="en-US" sz="2200" b="1" dirty="0"/>
              <a:t>God’s Saved Will Be With Him Forever</a:t>
            </a:r>
          </a:p>
          <a:p>
            <a:pPr lvl="1"/>
            <a:r>
              <a:rPr lang="en-US" sz="2600" b="1" dirty="0"/>
              <a:t>Local Churches</a:t>
            </a:r>
          </a:p>
          <a:p>
            <a:pPr lvl="2"/>
            <a:r>
              <a:rPr lang="en-US" sz="2200" b="1" dirty="0"/>
              <a:t>“Remember therefore from where you have fallen; repent, and do the works you did at first. If not, I will come to you and remove your lampstand from its place, unless you repent.” (Revelation 2:5)</a:t>
            </a:r>
          </a:p>
          <a:p>
            <a:pPr lvl="2"/>
            <a:r>
              <a:rPr lang="en-US" sz="2200" b="1" dirty="0"/>
              <a:t>There Are Always Local Churches “Closing Their Doors”</a:t>
            </a:r>
          </a:p>
          <a:p>
            <a:pPr marL="914400" lvl="2" indent="0">
              <a:buNone/>
            </a:pPr>
            <a:endParaRPr lang="en-US" sz="2200" b="1" dirty="0"/>
          </a:p>
          <a:p>
            <a:pPr lvl="1"/>
            <a:r>
              <a:rPr lang="en-US" sz="2600" b="1" dirty="0"/>
              <a:t>Even Though a Local Church May “Close Their Doors”, How Does Their Work Still Matter Into Eternity? </a:t>
            </a:r>
          </a:p>
        </p:txBody>
      </p:sp>
      <p:sp>
        <p:nvSpPr>
          <p:cNvPr id="4" name="TextBox 3">
            <a:extLst>
              <a:ext uri="{FF2B5EF4-FFF2-40B4-BE49-F238E27FC236}">
                <a16:creationId xmlns:a16="http://schemas.microsoft.com/office/drawing/2014/main" id="{A300BE98-4151-24AA-0705-7C4C818C5A1B}"/>
              </a:ext>
            </a:extLst>
          </p:cNvPr>
          <p:cNvSpPr txBox="1"/>
          <p:nvPr/>
        </p:nvSpPr>
        <p:spPr>
          <a:xfrm>
            <a:off x="3067291" y="52086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0354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A591-6A0F-AE09-F816-F3B736FB6DE6}"/>
              </a:ext>
            </a:extLst>
          </p:cNvPr>
          <p:cNvSpPr>
            <a:spLocks noGrp="1"/>
          </p:cNvSpPr>
          <p:nvPr>
            <p:ph type="title"/>
          </p:nvPr>
        </p:nvSpPr>
        <p:spPr>
          <a:xfrm>
            <a:off x="84641" y="122058"/>
            <a:ext cx="5911046" cy="815491"/>
          </a:xfrm>
          <a:solidFill>
            <a:srgbClr val="EBDABD">
              <a:alpha val="69699"/>
            </a:srgbClr>
          </a:solidFill>
        </p:spPr>
        <p:txBody>
          <a:bodyPr>
            <a:normAutofit/>
          </a:bodyPr>
          <a:lstStyle/>
          <a:p>
            <a:pPr algn="ctr"/>
            <a:r>
              <a:rPr lang="en-US" b="1" dirty="0"/>
              <a:t>Universal &amp; Local Church</a:t>
            </a:r>
          </a:p>
        </p:txBody>
      </p:sp>
      <p:sp>
        <p:nvSpPr>
          <p:cNvPr id="3" name="Content Placeholder 2">
            <a:extLst>
              <a:ext uri="{FF2B5EF4-FFF2-40B4-BE49-F238E27FC236}">
                <a16:creationId xmlns:a16="http://schemas.microsoft.com/office/drawing/2014/main" id="{3AE125AE-3ACC-BB41-5821-FADF3BE6DAEB}"/>
              </a:ext>
            </a:extLst>
          </p:cNvPr>
          <p:cNvSpPr>
            <a:spLocks noGrp="1"/>
          </p:cNvSpPr>
          <p:nvPr>
            <p:ph idx="1"/>
          </p:nvPr>
        </p:nvSpPr>
        <p:spPr>
          <a:xfrm>
            <a:off x="94406" y="1061696"/>
            <a:ext cx="8955188" cy="5674246"/>
          </a:xfrm>
          <a:solidFill>
            <a:srgbClr val="EBDABD">
              <a:alpha val="70000"/>
            </a:srgbClr>
          </a:solidFill>
        </p:spPr>
        <p:txBody>
          <a:bodyPr anchor="ctr">
            <a:normAutofit/>
          </a:bodyPr>
          <a:lstStyle/>
          <a:p>
            <a:r>
              <a:rPr lang="en-US" sz="3000" b="1" dirty="0"/>
              <a:t>Emphasis in Fellowship</a:t>
            </a:r>
          </a:p>
          <a:p>
            <a:pPr lvl="1"/>
            <a:r>
              <a:rPr lang="en-US" sz="2600" b="1" dirty="0"/>
              <a:t>Universal Church</a:t>
            </a:r>
          </a:p>
          <a:p>
            <a:pPr lvl="2"/>
            <a:r>
              <a:rPr lang="en-US" sz="2200" b="1" dirty="0"/>
              <a:t>Emphasis is Being Connected to God</a:t>
            </a:r>
          </a:p>
          <a:p>
            <a:pPr lvl="2"/>
            <a:r>
              <a:rPr lang="en-US" sz="2200" b="1" dirty="0"/>
              <a:t>“</a:t>
            </a:r>
            <a:r>
              <a:rPr lang="en-US" sz="2200" b="1" baseline="30000" dirty="0"/>
              <a:t>22</a:t>
            </a:r>
            <a:r>
              <a:rPr lang="en-US" sz="2200" b="1" dirty="0"/>
              <a:t>And he put all things under his feet and gave him as head over all things to the church, </a:t>
            </a:r>
            <a:r>
              <a:rPr lang="en-US" sz="2200" b="1" baseline="30000" dirty="0"/>
              <a:t>23</a:t>
            </a:r>
            <a:r>
              <a:rPr lang="en-US" sz="2200" b="1" dirty="0"/>
              <a:t>which is his body…” (Eph. 1:22-23a)</a:t>
            </a:r>
          </a:p>
          <a:p>
            <a:pPr lvl="1"/>
            <a:r>
              <a:rPr lang="en-US" sz="2600" b="1" dirty="0"/>
              <a:t>Local Churches</a:t>
            </a:r>
          </a:p>
          <a:p>
            <a:pPr lvl="2"/>
            <a:r>
              <a:rPr lang="en-US" sz="2200" b="1" dirty="0"/>
              <a:t>Emphasis is Being Connected With God’s People</a:t>
            </a:r>
          </a:p>
          <a:p>
            <a:pPr lvl="2"/>
            <a:r>
              <a:rPr lang="en-US" sz="2200" b="1" dirty="0"/>
              <a:t>“And they devoted themselves to the apostles' teaching and the fellowship, to the breaking of bread and the prayers.” (Acts 2:42)</a:t>
            </a:r>
          </a:p>
          <a:p>
            <a:pPr marL="914400" lvl="2" indent="0">
              <a:buNone/>
            </a:pPr>
            <a:endParaRPr lang="en-US" sz="2200" b="1" dirty="0"/>
          </a:p>
          <a:p>
            <a:pPr lvl="1"/>
            <a:r>
              <a:rPr lang="en-US" sz="2600" b="1" dirty="0"/>
              <a:t>The Connection With God in the Universal Church and the Connection With Brethren in the Local Church Are Two Things That We Must Seek Out to Please God</a:t>
            </a:r>
          </a:p>
        </p:txBody>
      </p:sp>
      <p:sp>
        <p:nvSpPr>
          <p:cNvPr id="4" name="TextBox 3">
            <a:extLst>
              <a:ext uri="{FF2B5EF4-FFF2-40B4-BE49-F238E27FC236}">
                <a16:creationId xmlns:a16="http://schemas.microsoft.com/office/drawing/2014/main" id="{A300BE98-4151-24AA-0705-7C4C818C5A1B}"/>
              </a:ext>
            </a:extLst>
          </p:cNvPr>
          <p:cNvSpPr txBox="1"/>
          <p:nvPr/>
        </p:nvSpPr>
        <p:spPr>
          <a:xfrm>
            <a:off x="3067291" y="52086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5074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A591-6A0F-AE09-F816-F3B736FB6DE6}"/>
              </a:ext>
            </a:extLst>
          </p:cNvPr>
          <p:cNvSpPr>
            <a:spLocks noGrp="1"/>
          </p:cNvSpPr>
          <p:nvPr>
            <p:ph type="title"/>
          </p:nvPr>
        </p:nvSpPr>
        <p:spPr>
          <a:xfrm>
            <a:off x="84641" y="122058"/>
            <a:ext cx="5911046" cy="815491"/>
          </a:xfrm>
          <a:solidFill>
            <a:srgbClr val="EBDABD">
              <a:alpha val="69699"/>
            </a:srgbClr>
          </a:solidFill>
        </p:spPr>
        <p:txBody>
          <a:bodyPr>
            <a:normAutofit/>
          </a:bodyPr>
          <a:lstStyle/>
          <a:p>
            <a:pPr algn="ctr"/>
            <a:r>
              <a:rPr lang="en-US" b="1" dirty="0"/>
              <a:t>Universal &amp; Local Church</a:t>
            </a:r>
          </a:p>
        </p:txBody>
      </p:sp>
      <p:sp>
        <p:nvSpPr>
          <p:cNvPr id="3" name="Content Placeholder 2">
            <a:extLst>
              <a:ext uri="{FF2B5EF4-FFF2-40B4-BE49-F238E27FC236}">
                <a16:creationId xmlns:a16="http://schemas.microsoft.com/office/drawing/2014/main" id="{3AE125AE-3ACC-BB41-5821-FADF3BE6DAEB}"/>
              </a:ext>
            </a:extLst>
          </p:cNvPr>
          <p:cNvSpPr>
            <a:spLocks noGrp="1"/>
          </p:cNvSpPr>
          <p:nvPr>
            <p:ph idx="1"/>
          </p:nvPr>
        </p:nvSpPr>
        <p:spPr>
          <a:xfrm>
            <a:off x="94406" y="1061696"/>
            <a:ext cx="8955188" cy="5674246"/>
          </a:xfrm>
          <a:solidFill>
            <a:srgbClr val="EBDABD">
              <a:alpha val="70000"/>
            </a:srgbClr>
          </a:solidFill>
        </p:spPr>
        <p:txBody>
          <a:bodyPr anchor="ctr">
            <a:normAutofit fontScale="92500"/>
          </a:bodyPr>
          <a:lstStyle/>
          <a:p>
            <a:r>
              <a:rPr lang="en-US" sz="3000" b="1" dirty="0"/>
              <a:t>Entry</a:t>
            </a:r>
          </a:p>
          <a:p>
            <a:pPr lvl="1"/>
            <a:r>
              <a:rPr lang="en-US" sz="2600" b="1" dirty="0"/>
              <a:t>Universal Church</a:t>
            </a:r>
          </a:p>
          <a:p>
            <a:pPr lvl="2"/>
            <a:r>
              <a:rPr lang="en-US" sz="2200" b="1" dirty="0"/>
              <a:t>“Do you not know that all of us who have been baptized into Christ Jesus were baptized into his death?” (Romans 6:3)</a:t>
            </a:r>
          </a:p>
          <a:p>
            <a:pPr lvl="2"/>
            <a:r>
              <a:rPr lang="en-US" sz="2200" b="1" dirty="0"/>
              <a:t>“Repent and be baptized every one of you in the name of Jesus Christ for the forgiveness of your sins, and you will receive the gift of the Holy Spirit.” (Acts 2:38)</a:t>
            </a:r>
          </a:p>
          <a:p>
            <a:pPr lvl="1"/>
            <a:r>
              <a:rPr lang="en-US" sz="2600" b="1" u="sng" dirty="0"/>
              <a:t>Local Churches</a:t>
            </a:r>
            <a:r>
              <a:rPr lang="en-US" sz="2600" b="1" dirty="0"/>
              <a:t>: What must someone do to be added to a local church? Is local church “membership” taught in the Bible? If so, where would you go to prove this? </a:t>
            </a:r>
          </a:p>
          <a:p>
            <a:pPr lvl="2"/>
            <a:r>
              <a:rPr lang="en-US" sz="2200" b="1" dirty="0"/>
              <a:t>“The body does not consist of one member but of many.” (1 Cor. 12:14)</a:t>
            </a:r>
          </a:p>
          <a:p>
            <a:pPr lvl="2"/>
            <a:r>
              <a:rPr lang="en-US" sz="2200" b="1" dirty="0"/>
              <a:t>“shepherd the flock of God that is among you…” (1 Peter 5:2)</a:t>
            </a:r>
          </a:p>
          <a:p>
            <a:pPr lvl="2"/>
            <a:r>
              <a:rPr lang="en-US" sz="2200" b="1" dirty="0"/>
              <a:t>“Pay careful attention to yourselves and to all the flock, in which the Holy Spirit has made you overseers…” (Acts 20:28)</a:t>
            </a:r>
          </a:p>
          <a:p>
            <a:pPr lvl="2"/>
            <a:r>
              <a:rPr lang="en-US" sz="2200" b="1" dirty="0"/>
              <a:t>“If he refuses to listen to them, tell it to the church. And if he refuses to listen even to the church, let him be to you as a Gentile and a tax collector.” (Matthew 18:17)</a:t>
            </a:r>
          </a:p>
        </p:txBody>
      </p:sp>
      <p:sp>
        <p:nvSpPr>
          <p:cNvPr id="4" name="TextBox 3">
            <a:extLst>
              <a:ext uri="{FF2B5EF4-FFF2-40B4-BE49-F238E27FC236}">
                <a16:creationId xmlns:a16="http://schemas.microsoft.com/office/drawing/2014/main" id="{A300BE98-4151-24AA-0705-7C4C818C5A1B}"/>
              </a:ext>
            </a:extLst>
          </p:cNvPr>
          <p:cNvSpPr txBox="1"/>
          <p:nvPr/>
        </p:nvSpPr>
        <p:spPr>
          <a:xfrm>
            <a:off x="3067291" y="52086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7982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A591-6A0F-AE09-F816-F3B736FB6DE6}"/>
              </a:ext>
            </a:extLst>
          </p:cNvPr>
          <p:cNvSpPr>
            <a:spLocks noGrp="1"/>
          </p:cNvSpPr>
          <p:nvPr>
            <p:ph type="title"/>
          </p:nvPr>
        </p:nvSpPr>
        <p:spPr>
          <a:xfrm>
            <a:off x="84641" y="122058"/>
            <a:ext cx="5911046" cy="815491"/>
          </a:xfrm>
          <a:solidFill>
            <a:srgbClr val="EBDABD">
              <a:alpha val="69699"/>
            </a:srgbClr>
          </a:solidFill>
        </p:spPr>
        <p:txBody>
          <a:bodyPr>
            <a:normAutofit/>
          </a:bodyPr>
          <a:lstStyle/>
          <a:p>
            <a:pPr algn="ctr"/>
            <a:r>
              <a:rPr lang="en-US" b="1" dirty="0"/>
              <a:t>Universal &amp; Local Church</a:t>
            </a:r>
          </a:p>
        </p:txBody>
      </p:sp>
      <p:sp>
        <p:nvSpPr>
          <p:cNvPr id="3" name="Content Placeholder 2">
            <a:extLst>
              <a:ext uri="{FF2B5EF4-FFF2-40B4-BE49-F238E27FC236}">
                <a16:creationId xmlns:a16="http://schemas.microsoft.com/office/drawing/2014/main" id="{3AE125AE-3ACC-BB41-5821-FADF3BE6DAEB}"/>
              </a:ext>
            </a:extLst>
          </p:cNvPr>
          <p:cNvSpPr>
            <a:spLocks noGrp="1"/>
          </p:cNvSpPr>
          <p:nvPr>
            <p:ph idx="1"/>
          </p:nvPr>
        </p:nvSpPr>
        <p:spPr>
          <a:xfrm>
            <a:off x="94406" y="1061696"/>
            <a:ext cx="8955188" cy="5674246"/>
          </a:xfrm>
          <a:solidFill>
            <a:srgbClr val="EBDABD">
              <a:alpha val="70000"/>
            </a:srgbClr>
          </a:solidFill>
        </p:spPr>
        <p:txBody>
          <a:bodyPr anchor="ctr">
            <a:normAutofit/>
          </a:bodyPr>
          <a:lstStyle/>
          <a:p>
            <a:r>
              <a:rPr lang="en-US" sz="3000" b="1" dirty="0"/>
              <a:t>Other Passages Assuming a Known Membership</a:t>
            </a:r>
          </a:p>
          <a:p>
            <a:pPr lvl="1"/>
            <a:r>
              <a:rPr lang="en-US" sz="2600" b="1" dirty="0"/>
              <a:t>“So then, my brothers, when you come together to eat, wait for one another…” (1 Corinthians 11:33)</a:t>
            </a:r>
          </a:p>
          <a:p>
            <a:pPr marL="457200" lvl="1" indent="0">
              <a:buNone/>
            </a:pPr>
            <a:endParaRPr lang="en-US" sz="2600" b="1" dirty="0"/>
          </a:p>
          <a:p>
            <a:pPr lvl="1"/>
            <a:r>
              <a:rPr lang="en-US" sz="2600" b="1" dirty="0"/>
              <a:t>“Obey your leaders and submit to them, for they are keeping watch over your souls, as those who will have to give an account.” (Hebrews 13:17)</a:t>
            </a:r>
          </a:p>
          <a:p>
            <a:pPr marL="457200" lvl="1" indent="0">
              <a:buNone/>
            </a:pPr>
            <a:endParaRPr lang="en-US" sz="2600" b="1" dirty="0"/>
          </a:p>
          <a:p>
            <a:r>
              <a:rPr lang="en-US" sz="3000" b="1" dirty="0"/>
              <a:t>Questions to Consider</a:t>
            </a:r>
          </a:p>
          <a:p>
            <a:pPr lvl="1"/>
            <a:r>
              <a:rPr lang="en-US" sz="2600" b="1" dirty="0"/>
              <a:t>How Can an Eldership Oversee a “Nebulous” Flock?</a:t>
            </a:r>
          </a:p>
          <a:p>
            <a:pPr lvl="1"/>
            <a:endParaRPr lang="en-US" sz="2600" b="1" dirty="0"/>
          </a:p>
          <a:p>
            <a:pPr lvl="1"/>
            <a:r>
              <a:rPr lang="en-US" sz="2600" b="1" dirty="0"/>
              <a:t>Submission is Voluntary, So How Can Someone Be Held Accountable by the Elders if They Haven’t Told Them?</a:t>
            </a:r>
          </a:p>
          <a:p>
            <a:pPr lvl="1"/>
            <a:endParaRPr lang="en-US" sz="1800" b="1" dirty="0"/>
          </a:p>
        </p:txBody>
      </p:sp>
      <p:sp>
        <p:nvSpPr>
          <p:cNvPr id="4" name="TextBox 3">
            <a:extLst>
              <a:ext uri="{FF2B5EF4-FFF2-40B4-BE49-F238E27FC236}">
                <a16:creationId xmlns:a16="http://schemas.microsoft.com/office/drawing/2014/main" id="{A300BE98-4151-24AA-0705-7C4C818C5A1B}"/>
              </a:ext>
            </a:extLst>
          </p:cNvPr>
          <p:cNvSpPr txBox="1"/>
          <p:nvPr/>
        </p:nvSpPr>
        <p:spPr>
          <a:xfrm>
            <a:off x="3067291" y="52086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424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DABD"/>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624309F-A778-895B-AC9F-AE3270D135E9}"/>
              </a:ext>
            </a:extLst>
          </p:cNvPr>
          <p:cNvGraphicFramePr>
            <a:graphicFrameLocks noGrp="1"/>
          </p:cNvGraphicFramePr>
          <p:nvPr>
            <p:extLst>
              <p:ext uri="{D42A27DB-BD31-4B8C-83A1-F6EECF244321}">
                <p14:modId xmlns:p14="http://schemas.microsoft.com/office/powerpoint/2010/main" val="2248863056"/>
              </p:ext>
            </p:extLst>
          </p:nvPr>
        </p:nvGraphicFramePr>
        <p:xfrm>
          <a:off x="306497" y="590552"/>
          <a:ext cx="8531006" cy="5676896"/>
        </p:xfrm>
        <a:graphic>
          <a:graphicData uri="http://schemas.openxmlformats.org/drawingml/2006/table">
            <a:tbl>
              <a:tblPr firstRow="1" bandRow="1">
                <a:tableStyleId>{5C22544A-7EE6-4342-B048-85BDC9FD1C3A}</a:tableStyleId>
              </a:tblPr>
              <a:tblGrid>
                <a:gridCol w="1432243">
                  <a:extLst>
                    <a:ext uri="{9D8B030D-6E8A-4147-A177-3AD203B41FA5}">
                      <a16:colId xmlns:a16="http://schemas.microsoft.com/office/drawing/2014/main" val="2791907738"/>
                    </a:ext>
                  </a:extLst>
                </a:gridCol>
                <a:gridCol w="4240847">
                  <a:extLst>
                    <a:ext uri="{9D8B030D-6E8A-4147-A177-3AD203B41FA5}">
                      <a16:colId xmlns:a16="http://schemas.microsoft.com/office/drawing/2014/main" val="1881182467"/>
                    </a:ext>
                  </a:extLst>
                </a:gridCol>
                <a:gridCol w="1515174">
                  <a:extLst>
                    <a:ext uri="{9D8B030D-6E8A-4147-A177-3AD203B41FA5}">
                      <a16:colId xmlns:a16="http://schemas.microsoft.com/office/drawing/2014/main" val="2384036005"/>
                    </a:ext>
                  </a:extLst>
                </a:gridCol>
                <a:gridCol w="1342742">
                  <a:extLst>
                    <a:ext uri="{9D8B030D-6E8A-4147-A177-3AD203B41FA5}">
                      <a16:colId xmlns:a16="http://schemas.microsoft.com/office/drawing/2014/main" val="2691409093"/>
                    </a:ext>
                  </a:extLst>
                </a:gridCol>
              </a:tblGrid>
              <a:tr h="354806">
                <a:tc>
                  <a:txBody>
                    <a:bodyPr/>
                    <a:lstStyle/>
                    <a:p>
                      <a:pPr algn="l"/>
                      <a:r>
                        <a:rPr lang="en-US" sz="1700" b="1" dirty="0">
                          <a:solidFill>
                            <a:schemeClr val="tx1"/>
                          </a:solidFill>
                        </a:rPr>
                        <a:t>Lessons 1-4</a:t>
                      </a:r>
                    </a:p>
                  </a:txBody>
                  <a:tcPr>
                    <a:solidFill>
                      <a:srgbClr val="9BE3CC"/>
                    </a:solidFill>
                  </a:tcPr>
                </a:tc>
                <a:tc gridSpan="3">
                  <a:txBody>
                    <a:bodyPr/>
                    <a:lstStyle/>
                    <a:p>
                      <a:pPr algn="ctr"/>
                      <a:r>
                        <a:rPr lang="en-US" sz="1700" b="1" dirty="0">
                          <a:solidFill>
                            <a:schemeClr val="tx1"/>
                          </a:solidFill>
                        </a:rPr>
                        <a:t>The Meaning of “Church”</a:t>
                      </a:r>
                    </a:p>
                  </a:txBody>
                  <a:tcPr>
                    <a:solidFill>
                      <a:srgbClr val="9BE3CC"/>
                    </a:solidFill>
                  </a:tcPr>
                </a:tc>
                <a:tc hMerge="1">
                  <a:txBody>
                    <a:bodyPr/>
                    <a:lstStyle/>
                    <a:p>
                      <a:endParaRPr lang="en-US"/>
                    </a:p>
                  </a:txBody>
                  <a:tcPr/>
                </a:tc>
                <a:tc hMerge="1">
                  <a:txBody>
                    <a:bodyPr/>
                    <a:lstStyle/>
                    <a:p>
                      <a:pPr algn="ctr"/>
                      <a:endParaRPr lang="en-US" b="1" dirty="0"/>
                    </a:p>
                  </a:txBody>
                  <a:tcPr>
                    <a:solidFill>
                      <a:srgbClr val="9BE3CC"/>
                    </a:solidFill>
                  </a:tcPr>
                </a:tc>
                <a:extLst>
                  <a:ext uri="{0D108BD9-81ED-4DB2-BD59-A6C34878D82A}">
                    <a16:rowId xmlns:a16="http://schemas.microsoft.com/office/drawing/2014/main" val="2051818401"/>
                  </a:ext>
                </a:extLst>
              </a:tr>
              <a:tr h="354806">
                <a:tc>
                  <a:txBody>
                    <a:bodyPr/>
                    <a:lstStyle/>
                    <a:p>
                      <a:pPr algn="ctr"/>
                      <a:r>
                        <a:rPr lang="en-US" sz="1700" b="1" dirty="0"/>
                        <a:t>Lesson 1</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700" b="1" dirty="0"/>
                        <a:t>No Class</a:t>
                      </a:r>
                    </a:p>
                  </a:txBody>
                  <a:tcPr/>
                </a:tc>
                <a:tc>
                  <a:txBody>
                    <a:bodyPr/>
                    <a:lstStyle/>
                    <a:p>
                      <a:pPr algn="ctr"/>
                      <a:r>
                        <a:rPr lang="en-US" sz="1700" b="1"/>
                        <a:t>October 4</a:t>
                      </a:r>
                      <a:endParaRPr lang="en-US" sz="1700" b="1" dirty="0"/>
                    </a:p>
                  </a:txBody>
                  <a:tcPr/>
                </a:tc>
                <a:tc>
                  <a:txBody>
                    <a:bodyPr/>
                    <a:lstStyle/>
                    <a:p>
                      <a:pPr algn="ctr"/>
                      <a:r>
                        <a:rPr lang="en-US" sz="1700" b="1" dirty="0"/>
                        <a:t>Erik</a:t>
                      </a:r>
                    </a:p>
                  </a:txBody>
                  <a:tcPr/>
                </a:tc>
                <a:extLst>
                  <a:ext uri="{0D108BD9-81ED-4DB2-BD59-A6C34878D82A}">
                    <a16:rowId xmlns:a16="http://schemas.microsoft.com/office/drawing/2014/main" val="3860452596"/>
                  </a:ext>
                </a:extLst>
              </a:tr>
              <a:tr h="354806">
                <a:tc>
                  <a:txBody>
                    <a:bodyPr/>
                    <a:lstStyle/>
                    <a:p>
                      <a:pPr algn="ctr"/>
                      <a:r>
                        <a:rPr lang="en-US" sz="1700" b="1" dirty="0"/>
                        <a:t>Lesson 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a:t>Defining “Church”</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700" b="1" dirty="0"/>
                        <a:t>October 11</a:t>
                      </a:r>
                    </a:p>
                  </a:txBody>
                  <a:tcPr/>
                </a:tc>
                <a:tc>
                  <a:txBody>
                    <a:bodyPr/>
                    <a:lstStyle/>
                    <a:p>
                      <a:pPr algn="ctr"/>
                      <a:r>
                        <a:rPr lang="en-US" sz="1700" b="1" dirty="0"/>
                        <a:t>Erik</a:t>
                      </a:r>
                    </a:p>
                  </a:txBody>
                  <a:tcPr/>
                </a:tc>
                <a:extLst>
                  <a:ext uri="{0D108BD9-81ED-4DB2-BD59-A6C34878D82A}">
                    <a16:rowId xmlns:a16="http://schemas.microsoft.com/office/drawing/2014/main" val="3950300373"/>
                  </a:ext>
                </a:extLst>
              </a:tr>
              <a:tr h="354806">
                <a:tc>
                  <a:txBody>
                    <a:bodyPr/>
                    <a:lstStyle/>
                    <a:p>
                      <a:pPr algn="ctr"/>
                      <a:r>
                        <a:rPr lang="en-US" sz="1700" b="1" dirty="0"/>
                        <a:t>Lesson 3</a:t>
                      </a:r>
                    </a:p>
                  </a:txBody>
                  <a:tcPr/>
                </a:tc>
                <a:tc>
                  <a:txBody>
                    <a:bodyPr/>
                    <a:lstStyle/>
                    <a:p>
                      <a:pPr algn="ctr"/>
                      <a:r>
                        <a:rPr lang="en-US" sz="1700" b="1" dirty="0"/>
                        <a:t>Purposes of the Local Church</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700" b="1" dirty="0"/>
                        <a:t>October 18</a:t>
                      </a:r>
                    </a:p>
                  </a:txBody>
                  <a:tcPr/>
                </a:tc>
                <a:tc>
                  <a:txBody>
                    <a:bodyPr/>
                    <a:lstStyle/>
                    <a:p>
                      <a:pPr algn="ctr"/>
                      <a:r>
                        <a:rPr lang="en-US" sz="1700" b="1" dirty="0"/>
                        <a:t>Wes</a:t>
                      </a:r>
                    </a:p>
                  </a:txBody>
                  <a:tcPr/>
                </a:tc>
                <a:extLst>
                  <a:ext uri="{0D108BD9-81ED-4DB2-BD59-A6C34878D82A}">
                    <a16:rowId xmlns:a16="http://schemas.microsoft.com/office/drawing/2014/main" val="1968873514"/>
                  </a:ext>
                </a:extLst>
              </a:tr>
              <a:tr h="354806">
                <a:tc>
                  <a:txBody>
                    <a:bodyPr/>
                    <a:lstStyle/>
                    <a:p>
                      <a:pPr algn="ctr"/>
                      <a:r>
                        <a:rPr lang="en-US" sz="1700" b="1" dirty="0"/>
                        <a:t>Lesson 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a:t>Contrasting Universal &amp; Local Church</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700" b="1" dirty="0"/>
                        <a:t>October 25</a:t>
                      </a:r>
                    </a:p>
                  </a:txBody>
                  <a:tcPr/>
                </a:tc>
                <a:tc>
                  <a:txBody>
                    <a:bodyPr/>
                    <a:lstStyle/>
                    <a:p>
                      <a:pPr algn="ctr"/>
                      <a:r>
                        <a:rPr lang="en-US" sz="1700" b="1" dirty="0"/>
                        <a:t>Erik</a:t>
                      </a:r>
                    </a:p>
                  </a:txBody>
                  <a:tcPr/>
                </a:tc>
                <a:extLst>
                  <a:ext uri="{0D108BD9-81ED-4DB2-BD59-A6C34878D82A}">
                    <a16:rowId xmlns:a16="http://schemas.microsoft.com/office/drawing/2014/main" val="1661634862"/>
                  </a:ext>
                </a:extLst>
              </a:tr>
              <a:tr h="35480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700" b="1" dirty="0"/>
                        <a:t>Lessons 5-9</a:t>
                      </a:r>
                    </a:p>
                  </a:txBody>
                  <a:tcPr>
                    <a:solidFill>
                      <a:srgbClr val="9BE3CC"/>
                    </a:solidFill>
                  </a:tcPr>
                </a:tc>
                <a:tc gridSpan="3">
                  <a:txBody>
                    <a:bodyPr/>
                    <a:lstStyle/>
                    <a:p>
                      <a:pPr algn="ctr"/>
                      <a:r>
                        <a:rPr lang="en-US" sz="1700" b="1" dirty="0"/>
                        <a:t>Worship/Activities of a Church</a:t>
                      </a:r>
                    </a:p>
                  </a:txBody>
                  <a:tcPr>
                    <a:solidFill>
                      <a:srgbClr val="9BE3CC"/>
                    </a:solidFill>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3239326556"/>
                  </a:ext>
                </a:extLst>
              </a:tr>
              <a:tr h="354806">
                <a:tc>
                  <a:txBody>
                    <a:bodyPr/>
                    <a:lstStyle/>
                    <a:p>
                      <a:pPr algn="ctr"/>
                      <a:r>
                        <a:rPr lang="en-US" sz="1700" b="1" dirty="0"/>
                        <a:t>Lesson 5</a:t>
                      </a:r>
                    </a:p>
                  </a:txBody>
                  <a:tcPr/>
                </a:tc>
                <a:tc>
                  <a:txBody>
                    <a:bodyPr/>
                    <a:lstStyle/>
                    <a:p>
                      <a:pPr algn="ctr"/>
                      <a:r>
                        <a:rPr lang="en-US" sz="1700" b="1" dirty="0"/>
                        <a:t>The Lord’s Supper</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700" b="1" dirty="0"/>
                        <a:t>November 1</a:t>
                      </a:r>
                    </a:p>
                  </a:txBody>
                  <a:tcPr/>
                </a:tc>
                <a:tc>
                  <a:txBody>
                    <a:bodyPr/>
                    <a:lstStyle/>
                    <a:p>
                      <a:pPr algn="ctr"/>
                      <a:r>
                        <a:rPr lang="en-US" sz="1700" b="1" dirty="0"/>
                        <a:t>Erik</a:t>
                      </a:r>
                    </a:p>
                  </a:txBody>
                  <a:tcPr/>
                </a:tc>
                <a:extLst>
                  <a:ext uri="{0D108BD9-81ED-4DB2-BD59-A6C34878D82A}">
                    <a16:rowId xmlns:a16="http://schemas.microsoft.com/office/drawing/2014/main" val="154514289"/>
                  </a:ext>
                </a:extLst>
              </a:tr>
              <a:tr h="354806">
                <a:tc>
                  <a:txBody>
                    <a:bodyPr/>
                    <a:lstStyle/>
                    <a:p>
                      <a:pPr algn="ctr"/>
                      <a:r>
                        <a:rPr lang="en-US" sz="1700" b="1" dirty="0"/>
                        <a:t>Lesson 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a:t>Instrumental Music</a:t>
                      </a:r>
                    </a:p>
                  </a:txBody>
                  <a:tcPr/>
                </a:tc>
                <a:tc>
                  <a:txBody>
                    <a:bodyPr/>
                    <a:lstStyle/>
                    <a:p>
                      <a:pPr algn="ctr"/>
                      <a:r>
                        <a:rPr lang="en-US" sz="1700" b="1" dirty="0"/>
                        <a:t>November 8</a:t>
                      </a:r>
                    </a:p>
                  </a:txBody>
                  <a:tcPr/>
                </a:tc>
                <a:tc>
                  <a:txBody>
                    <a:bodyPr/>
                    <a:lstStyle/>
                    <a:p>
                      <a:pPr algn="ctr"/>
                      <a:r>
                        <a:rPr lang="en-US" sz="1700" b="1" dirty="0"/>
                        <a:t>Erik</a:t>
                      </a:r>
                    </a:p>
                  </a:txBody>
                  <a:tcPr/>
                </a:tc>
                <a:extLst>
                  <a:ext uri="{0D108BD9-81ED-4DB2-BD59-A6C34878D82A}">
                    <a16:rowId xmlns:a16="http://schemas.microsoft.com/office/drawing/2014/main" val="3688222239"/>
                  </a:ext>
                </a:extLst>
              </a:tr>
              <a:tr h="354806">
                <a:tc>
                  <a:txBody>
                    <a:bodyPr/>
                    <a:lstStyle/>
                    <a:p>
                      <a:pPr algn="ctr"/>
                      <a:r>
                        <a:rPr lang="en-US" sz="1700" b="1" dirty="0"/>
                        <a:t>Lesson 7</a:t>
                      </a:r>
                    </a:p>
                  </a:txBody>
                  <a:tcPr/>
                </a:tc>
                <a:tc>
                  <a:txBody>
                    <a:bodyPr/>
                    <a:lstStyle/>
                    <a:p>
                      <a:pPr algn="ctr"/>
                      <a:r>
                        <a:rPr lang="en-US" sz="1700" b="1" dirty="0"/>
                        <a:t>Collection &amp; Use of Treasury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a:t>November 15</a:t>
                      </a:r>
                    </a:p>
                  </a:txBody>
                  <a:tcPr/>
                </a:tc>
                <a:tc>
                  <a:txBody>
                    <a:bodyPr/>
                    <a:lstStyle/>
                    <a:p>
                      <a:pPr algn="ctr"/>
                      <a:r>
                        <a:rPr lang="en-US" sz="1700" b="1" dirty="0"/>
                        <a:t>Erik</a:t>
                      </a:r>
                    </a:p>
                  </a:txBody>
                  <a:tcPr/>
                </a:tc>
                <a:extLst>
                  <a:ext uri="{0D108BD9-81ED-4DB2-BD59-A6C34878D82A}">
                    <a16:rowId xmlns:a16="http://schemas.microsoft.com/office/drawing/2014/main" val="1454241412"/>
                  </a:ext>
                </a:extLst>
              </a:tr>
              <a:tr h="354806">
                <a:tc>
                  <a:txBody>
                    <a:bodyPr/>
                    <a:lstStyle/>
                    <a:p>
                      <a:pPr algn="ctr"/>
                      <a:r>
                        <a:rPr lang="en-US" sz="1700" b="1" dirty="0"/>
                        <a:t>Lesson 8</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700" b="1" dirty="0"/>
                        <a:t>Women’s Roles in the Church</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700" b="1" dirty="0"/>
                        <a:t>November 22</a:t>
                      </a:r>
                    </a:p>
                  </a:txBody>
                  <a:tcPr/>
                </a:tc>
                <a:tc>
                  <a:txBody>
                    <a:bodyPr/>
                    <a:lstStyle/>
                    <a:p>
                      <a:pPr algn="ctr"/>
                      <a:r>
                        <a:rPr lang="en-US" sz="1700" b="1" dirty="0"/>
                        <a:t>Erik</a:t>
                      </a:r>
                    </a:p>
                  </a:txBody>
                  <a:tcPr/>
                </a:tc>
                <a:extLst>
                  <a:ext uri="{0D108BD9-81ED-4DB2-BD59-A6C34878D82A}">
                    <a16:rowId xmlns:a16="http://schemas.microsoft.com/office/drawing/2014/main" val="2274771901"/>
                  </a:ext>
                </a:extLst>
              </a:tr>
              <a:tr h="354806">
                <a:tc>
                  <a:txBody>
                    <a:bodyPr/>
                    <a:lstStyle/>
                    <a:p>
                      <a:pPr algn="ctr"/>
                      <a:r>
                        <a:rPr lang="en-US" sz="1700" b="1" dirty="0"/>
                        <a:t>Lesson 9</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700" b="1" dirty="0"/>
                        <a:t>Church “Discipline”</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700" b="1" dirty="0"/>
                        <a:t>November 29</a:t>
                      </a:r>
                    </a:p>
                  </a:txBody>
                  <a:tcPr/>
                </a:tc>
                <a:tc>
                  <a:txBody>
                    <a:bodyPr/>
                    <a:lstStyle/>
                    <a:p>
                      <a:pPr algn="ctr"/>
                      <a:r>
                        <a:rPr lang="en-US" sz="1700" b="1" dirty="0"/>
                        <a:t>Erik</a:t>
                      </a:r>
                    </a:p>
                  </a:txBody>
                  <a:tcPr/>
                </a:tc>
                <a:extLst>
                  <a:ext uri="{0D108BD9-81ED-4DB2-BD59-A6C34878D82A}">
                    <a16:rowId xmlns:a16="http://schemas.microsoft.com/office/drawing/2014/main" val="4040058439"/>
                  </a:ext>
                </a:extLst>
              </a:tr>
              <a:tr h="354806">
                <a:tc>
                  <a:txBody>
                    <a:bodyPr/>
                    <a:lstStyle/>
                    <a:p>
                      <a:pPr algn="l"/>
                      <a:r>
                        <a:rPr lang="en-US" sz="1700" b="1" dirty="0"/>
                        <a:t>Lessons 9-13</a:t>
                      </a:r>
                    </a:p>
                  </a:txBody>
                  <a:tcPr>
                    <a:solidFill>
                      <a:srgbClr val="9BE3CC"/>
                    </a:solidFill>
                  </a:tcPr>
                </a:tc>
                <a:tc grid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700" b="1" dirty="0"/>
                        <a:t>“Each Part Doing It’s Share…”</a:t>
                      </a:r>
                    </a:p>
                  </a:txBody>
                  <a:tcPr>
                    <a:solidFill>
                      <a:srgbClr val="9BE3CC"/>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400" dirty="0"/>
                    </a:p>
                  </a:txBody>
                  <a:tcPr/>
                </a:tc>
                <a:tc hMerge="1">
                  <a:txBody>
                    <a:bodyPr/>
                    <a:lstStyle/>
                    <a:p>
                      <a:pPr algn="ctr"/>
                      <a:endParaRPr lang="en-US" sz="1400" dirty="0"/>
                    </a:p>
                  </a:txBody>
                  <a:tcPr/>
                </a:tc>
                <a:extLst>
                  <a:ext uri="{0D108BD9-81ED-4DB2-BD59-A6C34878D82A}">
                    <a16:rowId xmlns:a16="http://schemas.microsoft.com/office/drawing/2014/main" val="3070557371"/>
                  </a:ext>
                </a:extLst>
              </a:tr>
              <a:tr h="354806">
                <a:tc>
                  <a:txBody>
                    <a:bodyPr/>
                    <a:lstStyle/>
                    <a:p>
                      <a:pPr algn="ctr"/>
                      <a:r>
                        <a:rPr lang="en-US" sz="1700" b="1" dirty="0"/>
                        <a:t>Lesson 10</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700" b="1" dirty="0"/>
                        <a:t>Elders</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700" b="1" dirty="0"/>
                        <a:t>December 6</a:t>
                      </a:r>
                    </a:p>
                  </a:txBody>
                  <a:tcPr/>
                </a:tc>
                <a:tc>
                  <a:txBody>
                    <a:bodyPr/>
                    <a:lstStyle/>
                    <a:p>
                      <a:pPr algn="ctr"/>
                      <a:r>
                        <a:rPr lang="en-US" sz="1700" b="1" dirty="0"/>
                        <a:t>Wes</a:t>
                      </a:r>
                    </a:p>
                  </a:txBody>
                  <a:tcPr/>
                </a:tc>
                <a:extLst>
                  <a:ext uri="{0D108BD9-81ED-4DB2-BD59-A6C34878D82A}">
                    <a16:rowId xmlns:a16="http://schemas.microsoft.com/office/drawing/2014/main" val="1200659245"/>
                  </a:ext>
                </a:extLst>
              </a:tr>
              <a:tr h="354806">
                <a:tc>
                  <a:txBody>
                    <a:bodyPr/>
                    <a:lstStyle/>
                    <a:p>
                      <a:pPr algn="ctr"/>
                      <a:r>
                        <a:rPr lang="en-US" sz="1700" b="1" dirty="0"/>
                        <a:t>Lesson 11</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700" b="1" dirty="0"/>
                        <a:t>Deacons</a:t>
                      </a:r>
                    </a:p>
                  </a:txBody>
                  <a:tcPr/>
                </a:tc>
                <a:tc>
                  <a:txBody>
                    <a:bodyPr/>
                    <a:lstStyle/>
                    <a:p>
                      <a:pPr algn="ctr"/>
                      <a:r>
                        <a:rPr lang="en-US" sz="1700" b="1" dirty="0"/>
                        <a:t>December 13</a:t>
                      </a:r>
                    </a:p>
                  </a:txBody>
                  <a:tcPr/>
                </a:tc>
                <a:tc>
                  <a:txBody>
                    <a:bodyPr/>
                    <a:lstStyle/>
                    <a:p>
                      <a:pPr algn="ctr"/>
                      <a:r>
                        <a:rPr lang="en-US" sz="1700" b="1" dirty="0"/>
                        <a:t>Erik</a:t>
                      </a:r>
                    </a:p>
                  </a:txBody>
                  <a:tcPr/>
                </a:tc>
                <a:extLst>
                  <a:ext uri="{0D108BD9-81ED-4DB2-BD59-A6C34878D82A}">
                    <a16:rowId xmlns:a16="http://schemas.microsoft.com/office/drawing/2014/main" val="3919350195"/>
                  </a:ext>
                </a:extLst>
              </a:tr>
              <a:tr h="354806">
                <a:tc>
                  <a:txBody>
                    <a:bodyPr/>
                    <a:lstStyle/>
                    <a:p>
                      <a:pPr algn="ctr"/>
                      <a:r>
                        <a:rPr lang="en-US" sz="1700" b="1" dirty="0"/>
                        <a:t>Lesson 12</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700" b="1" dirty="0"/>
                        <a:t>Preachers</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700" b="1" dirty="0"/>
                        <a:t>December 20</a:t>
                      </a:r>
                    </a:p>
                  </a:txBody>
                  <a:tcPr/>
                </a:tc>
                <a:tc>
                  <a:txBody>
                    <a:bodyPr/>
                    <a:lstStyle/>
                    <a:p>
                      <a:pPr algn="ctr"/>
                      <a:r>
                        <a:rPr lang="en-US" sz="1700" b="1" dirty="0"/>
                        <a:t>Erik</a:t>
                      </a:r>
                    </a:p>
                  </a:txBody>
                  <a:tcPr/>
                </a:tc>
                <a:extLst>
                  <a:ext uri="{0D108BD9-81ED-4DB2-BD59-A6C34878D82A}">
                    <a16:rowId xmlns:a16="http://schemas.microsoft.com/office/drawing/2014/main" val="2290938045"/>
                  </a:ext>
                </a:extLst>
              </a:tr>
              <a:tr h="354806">
                <a:tc>
                  <a:txBody>
                    <a:bodyPr/>
                    <a:lstStyle/>
                    <a:p>
                      <a:pPr algn="ctr"/>
                      <a:r>
                        <a:rPr lang="en-US" sz="1700" b="1" dirty="0"/>
                        <a:t>Lesson 13</a:t>
                      </a:r>
                    </a:p>
                  </a:txBody>
                  <a:tcPr/>
                </a:tc>
                <a:tc>
                  <a:txBody>
                    <a:bodyPr/>
                    <a:lstStyle/>
                    <a:p>
                      <a:pPr algn="ctr"/>
                      <a:r>
                        <a:rPr lang="en-US" sz="1700" b="1" dirty="0"/>
                        <a:t>Finding &amp; Using Your Gift</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700" b="1" dirty="0"/>
                        <a:t>December 27</a:t>
                      </a:r>
                    </a:p>
                  </a:txBody>
                  <a:tcPr/>
                </a:tc>
                <a:tc>
                  <a:txBody>
                    <a:bodyPr/>
                    <a:lstStyle/>
                    <a:p>
                      <a:pPr algn="ctr"/>
                      <a:r>
                        <a:rPr lang="en-US" sz="1700" b="1" dirty="0"/>
                        <a:t>Erik</a:t>
                      </a:r>
                    </a:p>
                  </a:txBody>
                  <a:tcPr/>
                </a:tc>
                <a:extLst>
                  <a:ext uri="{0D108BD9-81ED-4DB2-BD59-A6C34878D82A}">
                    <a16:rowId xmlns:a16="http://schemas.microsoft.com/office/drawing/2014/main" val="137601585"/>
                  </a:ext>
                </a:extLst>
              </a:tr>
            </a:tbl>
          </a:graphicData>
        </a:graphic>
      </p:graphicFrame>
    </p:spTree>
    <p:extLst>
      <p:ext uri="{BB962C8B-B14F-4D97-AF65-F5344CB8AC3E}">
        <p14:creationId xmlns:p14="http://schemas.microsoft.com/office/powerpoint/2010/main" val="3408255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A591-6A0F-AE09-F816-F3B736FB6DE6}"/>
              </a:ext>
            </a:extLst>
          </p:cNvPr>
          <p:cNvSpPr>
            <a:spLocks noGrp="1"/>
          </p:cNvSpPr>
          <p:nvPr>
            <p:ph type="title"/>
          </p:nvPr>
        </p:nvSpPr>
        <p:spPr>
          <a:xfrm>
            <a:off x="84641" y="122058"/>
            <a:ext cx="5911046" cy="815491"/>
          </a:xfrm>
          <a:solidFill>
            <a:srgbClr val="EBDABD">
              <a:alpha val="69699"/>
            </a:srgbClr>
          </a:solidFill>
        </p:spPr>
        <p:txBody>
          <a:bodyPr>
            <a:normAutofit/>
          </a:bodyPr>
          <a:lstStyle/>
          <a:p>
            <a:pPr algn="ctr"/>
            <a:r>
              <a:rPr lang="en-US" b="1" dirty="0"/>
              <a:t>Review of Class #1</a:t>
            </a:r>
          </a:p>
        </p:txBody>
      </p:sp>
      <p:sp>
        <p:nvSpPr>
          <p:cNvPr id="3" name="Content Placeholder 2">
            <a:extLst>
              <a:ext uri="{FF2B5EF4-FFF2-40B4-BE49-F238E27FC236}">
                <a16:creationId xmlns:a16="http://schemas.microsoft.com/office/drawing/2014/main" id="{3AE125AE-3ACC-BB41-5821-FADF3BE6DAEB}"/>
              </a:ext>
            </a:extLst>
          </p:cNvPr>
          <p:cNvSpPr>
            <a:spLocks noGrp="1"/>
          </p:cNvSpPr>
          <p:nvPr>
            <p:ph idx="1"/>
          </p:nvPr>
        </p:nvSpPr>
        <p:spPr>
          <a:xfrm>
            <a:off x="94406" y="1061696"/>
            <a:ext cx="8955188" cy="5674246"/>
          </a:xfrm>
          <a:solidFill>
            <a:srgbClr val="EBDABD">
              <a:alpha val="70000"/>
            </a:srgbClr>
          </a:solidFill>
        </p:spPr>
        <p:txBody>
          <a:bodyPr anchor="ctr">
            <a:normAutofit fontScale="92500" lnSpcReduction="20000"/>
          </a:bodyPr>
          <a:lstStyle/>
          <a:p>
            <a:pPr>
              <a:lnSpc>
                <a:spcPct val="115000"/>
              </a:lnSpc>
              <a:spcBef>
                <a:spcPts val="0"/>
              </a:spcBef>
            </a:pPr>
            <a:r>
              <a:rPr lang="en-US" sz="3000" b="1" dirty="0">
                <a:effectLst/>
                <a:ea typeface="Calibri" panose="020F0502020204030204" pitchFamily="34" charset="0"/>
                <a:cs typeface="Times New Roman" panose="02020603050405020304" pitchFamily="18" charset="0"/>
              </a:rPr>
              <a:t>What Does the Word ”Church” Mean?</a:t>
            </a:r>
          </a:p>
          <a:p>
            <a:pPr lvl="1"/>
            <a:r>
              <a:rPr lang="en-US" sz="2800" b="1" dirty="0" err="1"/>
              <a:t>Ekklesia</a:t>
            </a:r>
            <a:r>
              <a:rPr lang="en-US" sz="2800" b="1" dirty="0"/>
              <a:t> (G1577)</a:t>
            </a:r>
          </a:p>
          <a:p>
            <a:pPr lvl="1"/>
            <a:r>
              <a:rPr lang="en-US" sz="2800" b="1" dirty="0"/>
              <a:t>A Group of People, Assembly, Gathering</a:t>
            </a:r>
          </a:p>
          <a:p>
            <a:pPr lvl="1"/>
            <a:r>
              <a:rPr lang="en-US" sz="2800" b="1" dirty="0"/>
              <a:t>Collective Noun (Flock, Herd, School)</a:t>
            </a:r>
            <a:endParaRPr lang="en-US" b="1" dirty="0">
              <a:effectLst/>
              <a:ea typeface="Calibri" panose="020F0502020204030204" pitchFamily="34" charset="0"/>
              <a:cs typeface="Times New Roman" panose="02020603050405020304" pitchFamily="18" charset="0"/>
            </a:endParaRPr>
          </a:p>
          <a:p>
            <a:pPr marL="457200" lvl="1" indent="0">
              <a:lnSpc>
                <a:spcPct val="115000"/>
              </a:lnSpc>
              <a:spcBef>
                <a:spcPts val="0"/>
              </a:spcBef>
              <a:buNone/>
            </a:pPr>
            <a:endParaRPr lang="en-US" b="1" i="0" dirty="0">
              <a:solidFill>
                <a:srgbClr val="212529"/>
              </a:solidFill>
              <a:effectLst/>
            </a:endParaRPr>
          </a:p>
          <a:p>
            <a:pPr>
              <a:lnSpc>
                <a:spcPct val="115000"/>
              </a:lnSpc>
              <a:spcBef>
                <a:spcPts val="0"/>
              </a:spcBef>
            </a:pPr>
            <a:r>
              <a:rPr lang="en-US" sz="3000" b="1" dirty="0">
                <a:effectLst/>
                <a:ea typeface="Calibri" panose="020F0502020204030204" pitchFamily="34" charset="0"/>
                <a:cs typeface="Times New Roman" panose="02020603050405020304" pitchFamily="18" charset="0"/>
              </a:rPr>
              <a:t>Is “Church” Inherently Religious?</a:t>
            </a:r>
          </a:p>
          <a:p>
            <a:pPr lvl="1">
              <a:lnSpc>
                <a:spcPct val="115000"/>
              </a:lnSpc>
              <a:spcBef>
                <a:spcPts val="0"/>
              </a:spcBef>
            </a:pPr>
            <a:r>
              <a:rPr lang="en-US" sz="2800" b="1" dirty="0"/>
              <a:t>“Now some cried out one thing, some another, for the </a:t>
            </a:r>
            <a:r>
              <a:rPr lang="en-US" sz="2800" b="1" i="1" u="sng" dirty="0"/>
              <a:t>assembly</a:t>
            </a:r>
            <a:r>
              <a:rPr lang="en-US" sz="2800" b="1" dirty="0"/>
              <a:t> was in confusion, and most of them did not know why they had come together.” (Acts 19:32; cf. 39, 41)</a:t>
            </a:r>
          </a:p>
          <a:p>
            <a:pPr marL="457200" lvl="1" indent="0">
              <a:lnSpc>
                <a:spcPct val="115000"/>
              </a:lnSpc>
              <a:spcBef>
                <a:spcPts val="0"/>
              </a:spcBef>
              <a:buNone/>
            </a:pPr>
            <a:endParaRPr lang="en-US" b="1" dirty="0"/>
          </a:p>
          <a:p>
            <a:pPr>
              <a:lnSpc>
                <a:spcPct val="115000"/>
              </a:lnSpc>
              <a:spcBef>
                <a:spcPts val="0"/>
              </a:spcBef>
            </a:pPr>
            <a:r>
              <a:rPr lang="en-US" sz="3000" b="1" dirty="0"/>
              <a:t>What Are the Two Main Ways “Church” is Used When Referring to God’s People?</a:t>
            </a:r>
          </a:p>
          <a:p>
            <a:pPr lvl="1">
              <a:lnSpc>
                <a:spcPct val="115000"/>
              </a:lnSpc>
              <a:spcBef>
                <a:spcPts val="0"/>
              </a:spcBef>
            </a:pPr>
            <a:r>
              <a:rPr lang="en-US" sz="2800" b="1" dirty="0"/>
              <a:t>Universal Church (All the Saved for All Time)</a:t>
            </a:r>
          </a:p>
          <a:p>
            <a:pPr lvl="1">
              <a:lnSpc>
                <a:spcPct val="115000"/>
              </a:lnSpc>
              <a:spcBef>
                <a:spcPts val="0"/>
              </a:spcBef>
            </a:pPr>
            <a:r>
              <a:rPr lang="en-US" sz="2800" b="1" dirty="0"/>
              <a:t>Local Church (Geographically Tied Brethren)</a:t>
            </a:r>
          </a:p>
        </p:txBody>
      </p:sp>
      <p:sp>
        <p:nvSpPr>
          <p:cNvPr id="4" name="TextBox 3">
            <a:extLst>
              <a:ext uri="{FF2B5EF4-FFF2-40B4-BE49-F238E27FC236}">
                <a16:creationId xmlns:a16="http://schemas.microsoft.com/office/drawing/2014/main" id="{A300BE98-4151-24AA-0705-7C4C818C5A1B}"/>
              </a:ext>
            </a:extLst>
          </p:cNvPr>
          <p:cNvSpPr txBox="1"/>
          <p:nvPr/>
        </p:nvSpPr>
        <p:spPr>
          <a:xfrm>
            <a:off x="3067291" y="52086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6530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dissolv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dissolv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dissolv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DABD"/>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2B7FE90-896E-DADD-CF09-904587497890}"/>
              </a:ext>
            </a:extLst>
          </p:cNvPr>
          <p:cNvGrpSpPr/>
          <p:nvPr/>
        </p:nvGrpSpPr>
        <p:grpSpPr>
          <a:xfrm>
            <a:off x="1418502" y="852455"/>
            <a:ext cx="6007260" cy="3847590"/>
            <a:chOff x="1373481" y="1557450"/>
            <a:chExt cx="6096000" cy="3438930"/>
          </a:xfrm>
        </p:grpSpPr>
        <p:sp>
          <p:nvSpPr>
            <p:cNvPr id="3" name="Oval 2">
              <a:extLst>
                <a:ext uri="{FF2B5EF4-FFF2-40B4-BE49-F238E27FC236}">
                  <a16:creationId xmlns:a16="http://schemas.microsoft.com/office/drawing/2014/main" id="{22F571B0-DADD-56D5-69AA-F99A4D980983}"/>
                </a:ext>
              </a:extLst>
            </p:cNvPr>
            <p:cNvSpPr/>
            <p:nvPr/>
          </p:nvSpPr>
          <p:spPr>
            <a:xfrm>
              <a:off x="3650074" y="1557450"/>
              <a:ext cx="1542815" cy="763044"/>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Christ</a:t>
              </a:r>
            </a:p>
          </p:txBody>
        </p:sp>
        <p:sp>
          <p:nvSpPr>
            <p:cNvPr id="5" name="Oval 4">
              <a:extLst>
                <a:ext uri="{FF2B5EF4-FFF2-40B4-BE49-F238E27FC236}">
                  <a16:creationId xmlns:a16="http://schemas.microsoft.com/office/drawing/2014/main" id="{BE831FD3-14C0-74DE-B6E7-665970B7699E}"/>
                </a:ext>
              </a:extLst>
            </p:cNvPr>
            <p:cNvSpPr/>
            <p:nvPr/>
          </p:nvSpPr>
          <p:spPr>
            <a:xfrm>
              <a:off x="1373481" y="2665432"/>
              <a:ext cx="6096000" cy="2330948"/>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97188809-8D69-A52B-E5C9-A4E9EC2A17A8}"/>
                </a:ext>
              </a:extLst>
            </p:cNvPr>
            <p:cNvCxnSpPr>
              <a:stCxn id="3" idx="4"/>
              <a:endCxn id="5" idx="0"/>
            </p:cNvCxnSpPr>
            <p:nvPr/>
          </p:nvCxnSpPr>
          <p:spPr>
            <a:xfrm>
              <a:off x="4421481" y="2320495"/>
              <a:ext cx="0" cy="3449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F96DD9D8-99ED-ABF7-D914-C5AFBA6E51FC}"/>
                </a:ext>
              </a:extLst>
            </p:cNvPr>
            <p:cNvSpPr/>
            <p:nvPr/>
          </p:nvSpPr>
          <p:spPr>
            <a:xfrm>
              <a:off x="1373481" y="3441022"/>
              <a:ext cx="1928519" cy="917743"/>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Denom.</a:t>
              </a:r>
            </a:p>
            <a:p>
              <a:pPr algn="ctr"/>
              <a:r>
                <a:rPr lang="en-US" dirty="0">
                  <a:solidFill>
                    <a:schemeClr val="tx1"/>
                  </a:solidFill>
                </a:rPr>
                <a:t>D</a:t>
              </a:r>
            </a:p>
          </p:txBody>
        </p:sp>
        <p:sp>
          <p:nvSpPr>
            <p:cNvPr id="8" name="Oval 7">
              <a:extLst>
                <a:ext uri="{FF2B5EF4-FFF2-40B4-BE49-F238E27FC236}">
                  <a16:creationId xmlns:a16="http://schemas.microsoft.com/office/drawing/2014/main" id="{29119645-FDDE-101A-09AB-C5AA01A5BCA9}"/>
                </a:ext>
              </a:extLst>
            </p:cNvPr>
            <p:cNvSpPr/>
            <p:nvPr/>
          </p:nvSpPr>
          <p:spPr>
            <a:xfrm>
              <a:off x="2685814" y="2827453"/>
              <a:ext cx="1397002" cy="771409"/>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Denom.</a:t>
              </a:r>
            </a:p>
            <a:p>
              <a:pPr algn="ctr"/>
              <a:r>
                <a:rPr lang="en-US" sz="1600" dirty="0">
                  <a:solidFill>
                    <a:schemeClr val="tx1"/>
                  </a:solidFill>
                </a:rPr>
                <a:t> A</a:t>
              </a:r>
            </a:p>
          </p:txBody>
        </p:sp>
        <p:sp>
          <p:nvSpPr>
            <p:cNvPr id="9" name="Oval 8">
              <a:extLst>
                <a:ext uri="{FF2B5EF4-FFF2-40B4-BE49-F238E27FC236}">
                  <a16:creationId xmlns:a16="http://schemas.microsoft.com/office/drawing/2014/main" id="{FE2BA054-D80F-ECDE-6190-F8CC87AD9534}"/>
                </a:ext>
              </a:extLst>
            </p:cNvPr>
            <p:cNvSpPr/>
            <p:nvPr/>
          </p:nvSpPr>
          <p:spPr>
            <a:xfrm>
              <a:off x="2951572" y="4036826"/>
              <a:ext cx="1639243" cy="917743"/>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Denom.</a:t>
              </a:r>
            </a:p>
            <a:p>
              <a:pPr algn="ctr"/>
              <a:r>
                <a:rPr lang="en-US" dirty="0">
                  <a:solidFill>
                    <a:schemeClr val="tx1"/>
                  </a:solidFill>
                </a:rPr>
                <a:t>E</a:t>
              </a:r>
            </a:p>
          </p:txBody>
        </p:sp>
        <p:sp>
          <p:nvSpPr>
            <p:cNvPr id="10" name="Oval 9">
              <a:extLst>
                <a:ext uri="{FF2B5EF4-FFF2-40B4-BE49-F238E27FC236}">
                  <a16:creationId xmlns:a16="http://schemas.microsoft.com/office/drawing/2014/main" id="{76CCAF61-E266-B0F3-5FCF-CA331DDF8FD5}"/>
                </a:ext>
              </a:extLst>
            </p:cNvPr>
            <p:cNvSpPr/>
            <p:nvPr/>
          </p:nvSpPr>
          <p:spPr>
            <a:xfrm>
              <a:off x="3892313" y="3213158"/>
              <a:ext cx="1705095" cy="823669"/>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Denom.</a:t>
              </a:r>
            </a:p>
            <a:p>
              <a:pPr algn="ctr"/>
              <a:r>
                <a:rPr lang="en-US" dirty="0">
                  <a:solidFill>
                    <a:schemeClr val="tx1"/>
                  </a:solidFill>
                </a:rPr>
                <a:t>B</a:t>
              </a:r>
            </a:p>
          </p:txBody>
        </p:sp>
        <p:sp>
          <p:nvSpPr>
            <p:cNvPr id="11" name="Oval 10">
              <a:extLst>
                <a:ext uri="{FF2B5EF4-FFF2-40B4-BE49-F238E27FC236}">
                  <a16:creationId xmlns:a16="http://schemas.microsoft.com/office/drawing/2014/main" id="{7C286C24-FAD3-E8A4-274F-6F3B666D071E}"/>
                </a:ext>
              </a:extLst>
            </p:cNvPr>
            <p:cNvSpPr/>
            <p:nvPr/>
          </p:nvSpPr>
          <p:spPr>
            <a:xfrm>
              <a:off x="4910666" y="3880032"/>
              <a:ext cx="2257778" cy="762001"/>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Denom.</a:t>
              </a:r>
            </a:p>
            <a:p>
              <a:pPr algn="ctr"/>
              <a:r>
                <a:rPr lang="en-US" dirty="0">
                  <a:solidFill>
                    <a:schemeClr val="tx1"/>
                  </a:solidFill>
                </a:rPr>
                <a:t>F</a:t>
              </a:r>
            </a:p>
          </p:txBody>
        </p:sp>
        <p:sp>
          <p:nvSpPr>
            <p:cNvPr id="12" name="Oval 11">
              <a:extLst>
                <a:ext uri="{FF2B5EF4-FFF2-40B4-BE49-F238E27FC236}">
                  <a16:creationId xmlns:a16="http://schemas.microsoft.com/office/drawing/2014/main" id="{587C65A3-54ED-9155-FF15-63FCEE220FC6}"/>
                </a:ext>
              </a:extLst>
            </p:cNvPr>
            <p:cNvSpPr/>
            <p:nvPr/>
          </p:nvSpPr>
          <p:spPr>
            <a:xfrm>
              <a:off x="5597407" y="3020824"/>
              <a:ext cx="1397002" cy="838301"/>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Denom.</a:t>
              </a:r>
            </a:p>
            <a:p>
              <a:pPr algn="ctr"/>
              <a:r>
                <a:rPr lang="en-US" dirty="0">
                  <a:solidFill>
                    <a:schemeClr val="tx1"/>
                  </a:solidFill>
                </a:rPr>
                <a:t>C</a:t>
              </a:r>
            </a:p>
          </p:txBody>
        </p:sp>
      </p:grpSp>
      <p:sp>
        <p:nvSpPr>
          <p:cNvPr id="13" name="TextBox 12">
            <a:extLst>
              <a:ext uri="{FF2B5EF4-FFF2-40B4-BE49-F238E27FC236}">
                <a16:creationId xmlns:a16="http://schemas.microsoft.com/office/drawing/2014/main" id="{9CEC7F5E-C165-5C7B-DA2C-96436801A88A}"/>
              </a:ext>
            </a:extLst>
          </p:cNvPr>
          <p:cNvSpPr txBox="1"/>
          <p:nvPr/>
        </p:nvSpPr>
        <p:spPr>
          <a:xfrm>
            <a:off x="324091" y="4854416"/>
            <a:ext cx="8495818" cy="1938992"/>
          </a:xfrm>
          <a:prstGeom prst="rect">
            <a:avLst/>
          </a:prstGeom>
          <a:noFill/>
        </p:spPr>
        <p:txBody>
          <a:bodyPr wrap="square" rtlCol="0">
            <a:spAutoFit/>
          </a:bodyPr>
          <a:lstStyle/>
          <a:p>
            <a:pPr algn="ctr"/>
            <a:r>
              <a:rPr lang="en-US" sz="2400" b="1" dirty="0"/>
              <a:t>“</a:t>
            </a:r>
            <a:r>
              <a:rPr lang="en-US" sz="2400" b="1" baseline="30000" dirty="0"/>
              <a:t>12</a:t>
            </a:r>
            <a:r>
              <a:rPr lang="en-US" sz="2400" b="1" dirty="0"/>
              <a:t>What I mean is that each one of you says, ‘I follow Paul,’ or ‘I follow Apollos,’ or ‘I follow </a:t>
            </a:r>
            <a:r>
              <a:rPr lang="en-US" sz="2400" b="1" dirty="0" err="1"/>
              <a:t>Cephas</a:t>
            </a:r>
            <a:r>
              <a:rPr lang="en-US" sz="2400" b="1" dirty="0"/>
              <a:t>,’ or ‘I follow Christ.’ </a:t>
            </a:r>
            <a:r>
              <a:rPr lang="en-US" sz="2400" b="1" baseline="30000" dirty="0"/>
              <a:t>13</a:t>
            </a:r>
            <a:r>
              <a:rPr lang="en-US" sz="2400" b="1" dirty="0"/>
              <a:t>Is Christ divided? Was Paul crucified for you? Or were you baptized in the name of Paul.”</a:t>
            </a:r>
          </a:p>
          <a:p>
            <a:pPr algn="ctr"/>
            <a:r>
              <a:rPr lang="en-US" sz="2400" b="1" dirty="0"/>
              <a:t>1 Corinthians 1:12-13</a:t>
            </a:r>
          </a:p>
        </p:txBody>
      </p:sp>
      <p:sp>
        <p:nvSpPr>
          <p:cNvPr id="14" name="Title 1">
            <a:extLst>
              <a:ext uri="{FF2B5EF4-FFF2-40B4-BE49-F238E27FC236}">
                <a16:creationId xmlns:a16="http://schemas.microsoft.com/office/drawing/2014/main" id="{7F6A63D4-9E8D-C759-7BD3-D0B3E6053DFC}"/>
              </a:ext>
            </a:extLst>
          </p:cNvPr>
          <p:cNvSpPr>
            <a:spLocks noGrp="1"/>
          </p:cNvSpPr>
          <p:nvPr>
            <p:ph type="title"/>
          </p:nvPr>
        </p:nvSpPr>
        <p:spPr>
          <a:xfrm>
            <a:off x="1471793" y="36964"/>
            <a:ext cx="5911046" cy="815491"/>
          </a:xfrm>
          <a:solidFill>
            <a:srgbClr val="EBDABD">
              <a:alpha val="69699"/>
            </a:srgbClr>
          </a:solidFill>
        </p:spPr>
        <p:txBody>
          <a:bodyPr>
            <a:normAutofit/>
          </a:bodyPr>
          <a:lstStyle/>
          <a:p>
            <a:pPr algn="ctr"/>
            <a:r>
              <a:rPr lang="en-US" b="1" dirty="0"/>
              <a:t>Universal Church</a:t>
            </a:r>
          </a:p>
        </p:txBody>
      </p:sp>
    </p:spTree>
    <p:extLst>
      <p:ext uri="{BB962C8B-B14F-4D97-AF65-F5344CB8AC3E}">
        <p14:creationId xmlns:p14="http://schemas.microsoft.com/office/powerpoint/2010/main" val="221172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DABD"/>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F6A63D4-9E8D-C759-7BD3-D0B3E6053DFC}"/>
              </a:ext>
            </a:extLst>
          </p:cNvPr>
          <p:cNvSpPr>
            <a:spLocks noGrp="1"/>
          </p:cNvSpPr>
          <p:nvPr>
            <p:ph type="title"/>
          </p:nvPr>
        </p:nvSpPr>
        <p:spPr>
          <a:xfrm>
            <a:off x="1471793" y="36964"/>
            <a:ext cx="5911046" cy="815491"/>
          </a:xfrm>
          <a:solidFill>
            <a:srgbClr val="EBDABD">
              <a:alpha val="69699"/>
            </a:srgbClr>
          </a:solidFill>
        </p:spPr>
        <p:txBody>
          <a:bodyPr>
            <a:normAutofit/>
          </a:bodyPr>
          <a:lstStyle/>
          <a:p>
            <a:pPr algn="ctr"/>
            <a:r>
              <a:rPr lang="en-US" b="1" dirty="0"/>
              <a:t>Universal Church</a:t>
            </a:r>
          </a:p>
        </p:txBody>
      </p:sp>
      <p:sp>
        <p:nvSpPr>
          <p:cNvPr id="4" name="TextBox 3">
            <a:extLst>
              <a:ext uri="{FF2B5EF4-FFF2-40B4-BE49-F238E27FC236}">
                <a16:creationId xmlns:a16="http://schemas.microsoft.com/office/drawing/2014/main" id="{F69BE49C-58B3-5168-CF78-CCC2AC6A6E97}"/>
              </a:ext>
            </a:extLst>
          </p:cNvPr>
          <p:cNvSpPr txBox="1"/>
          <p:nvPr/>
        </p:nvSpPr>
        <p:spPr>
          <a:xfrm>
            <a:off x="324091" y="4522749"/>
            <a:ext cx="4549232" cy="1421928"/>
          </a:xfrm>
          <a:prstGeom prst="rect">
            <a:avLst/>
          </a:prstGeom>
          <a:noFill/>
        </p:spPr>
        <p:txBody>
          <a:bodyPr wrap="square" rtlCol="0">
            <a:spAutoFit/>
          </a:bodyPr>
          <a:lstStyle/>
          <a:p>
            <a:r>
              <a:rPr lang="en-US" sz="2800" b="1" dirty="0"/>
              <a:t>Paul?</a:t>
            </a:r>
          </a:p>
          <a:p>
            <a:endParaRPr lang="en-US" sz="2800" b="1" dirty="0"/>
          </a:p>
          <a:p>
            <a:r>
              <a:rPr lang="en-US" sz="2800" b="1" dirty="0"/>
              <a:t>Ethiopian Eunuch?</a:t>
            </a:r>
          </a:p>
        </p:txBody>
      </p:sp>
      <p:grpSp>
        <p:nvGrpSpPr>
          <p:cNvPr id="15" name="Group 14">
            <a:extLst>
              <a:ext uri="{FF2B5EF4-FFF2-40B4-BE49-F238E27FC236}">
                <a16:creationId xmlns:a16="http://schemas.microsoft.com/office/drawing/2014/main" id="{B149B7B4-A89A-3398-9274-4F06E348C4EB}"/>
              </a:ext>
            </a:extLst>
          </p:cNvPr>
          <p:cNvGrpSpPr/>
          <p:nvPr/>
        </p:nvGrpSpPr>
        <p:grpSpPr>
          <a:xfrm>
            <a:off x="1384199" y="1118542"/>
            <a:ext cx="6375602" cy="3823847"/>
            <a:chOff x="1373481" y="1557450"/>
            <a:chExt cx="6096000" cy="3438930"/>
          </a:xfrm>
        </p:grpSpPr>
        <p:grpSp>
          <p:nvGrpSpPr>
            <p:cNvPr id="16" name="Group 15">
              <a:extLst>
                <a:ext uri="{FF2B5EF4-FFF2-40B4-BE49-F238E27FC236}">
                  <a16:creationId xmlns:a16="http://schemas.microsoft.com/office/drawing/2014/main" id="{51F40B7A-0904-17CB-E6F1-5131E0871540}"/>
                </a:ext>
              </a:extLst>
            </p:cNvPr>
            <p:cNvGrpSpPr/>
            <p:nvPr/>
          </p:nvGrpSpPr>
          <p:grpSpPr>
            <a:xfrm>
              <a:off x="1373481" y="1557450"/>
              <a:ext cx="6096000" cy="3438930"/>
              <a:chOff x="1373481" y="1557450"/>
              <a:chExt cx="6096000" cy="3438930"/>
            </a:xfrm>
          </p:grpSpPr>
          <p:sp>
            <p:nvSpPr>
              <p:cNvPr id="23" name="Oval 22">
                <a:extLst>
                  <a:ext uri="{FF2B5EF4-FFF2-40B4-BE49-F238E27FC236}">
                    <a16:creationId xmlns:a16="http://schemas.microsoft.com/office/drawing/2014/main" id="{DA162B96-CE9A-42EA-9B0A-80C8C74C64AC}"/>
                  </a:ext>
                </a:extLst>
              </p:cNvPr>
              <p:cNvSpPr/>
              <p:nvPr/>
            </p:nvSpPr>
            <p:spPr>
              <a:xfrm>
                <a:off x="3650074" y="1557450"/>
                <a:ext cx="1542815" cy="763044"/>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Christ</a:t>
                </a:r>
              </a:p>
            </p:txBody>
          </p:sp>
          <p:sp>
            <p:nvSpPr>
              <p:cNvPr id="24" name="Oval 23">
                <a:extLst>
                  <a:ext uri="{FF2B5EF4-FFF2-40B4-BE49-F238E27FC236}">
                    <a16:creationId xmlns:a16="http://schemas.microsoft.com/office/drawing/2014/main" id="{95CAAD06-017A-55E5-E238-336AB85BBB12}"/>
                  </a:ext>
                </a:extLst>
              </p:cNvPr>
              <p:cNvSpPr/>
              <p:nvPr/>
            </p:nvSpPr>
            <p:spPr>
              <a:xfrm>
                <a:off x="1373481" y="2665432"/>
                <a:ext cx="6096000" cy="2330948"/>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CC34A6-F084-F1A5-7A36-0E482B1E9563}"/>
                  </a:ext>
                </a:extLst>
              </p:cNvPr>
              <p:cNvCxnSpPr>
                <a:stCxn id="23" idx="4"/>
                <a:endCxn id="24" idx="0"/>
              </p:cNvCxnSpPr>
              <p:nvPr/>
            </p:nvCxnSpPr>
            <p:spPr>
              <a:xfrm>
                <a:off x="4421481" y="2320495"/>
                <a:ext cx="0" cy="344937"/>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7" name="Oval 16">
              <a:extLst>
                <a:ext uri="{FF2B5EF4-FFF2-40B4-BE49-F238E27FC236}">
                  <a16:creationId xmlns:a16="http://schemas.microsoft.com/office/drawing/2014/main" id="{D19B1EE9-8F7C-7304-47D1-0741F3A53991}"/>
                </a:ext>
              </a:extLst>
            </p:cNvPr>
            <p:cNvSpPr/>
            <p:nvPr/>
          </p:nvSpPr>
          <p:spPr>
            <a:xfrm>
              <a:off x="1373481" y="3441022"/>
              <a:ext cx="1928519" cy="917743"/>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CoC</a:t>
              </a:r>
              <a:endParaRPr lang="en-US" dirty="0">
                <a:solidFill>
                  <a:schemeClr val="tx1"/>
                </a:solidFill>
              </a:endParaRPr>
            </a:p>
          </p:txBody>
        </p:sp>
        <p:sp>
          <p:nvSpPr>
            <p:cNvPr id="18" name="Oval 17">
              <a:extLst>
                <a:ext uri="{FF2B5EF4-FFF2-40B4-BE49-F238E27FC236}">
                  <a16:creationId xmlns:a16="http://schemas.microsoft.com/office/drawing/2014/main" id="{D8FDAFC8-58A7-46C5-94B4-A907824580C6}"/>
                </a:ext>
              </a:extLst>
            </p:cNvPr>
            <p:cNvSpPr/>
            <p:nvPr/>
          </p:nvSpPr>
          <p:spPr>
            <a:xfrm>
              <a:off x="2685814" y="2827453"/>
              <a:ext cx="1397002" cy="771409"/>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CoC</a:t>
              </a:r>
              <a:endParaRPr lang="en-US" dirty="0">
                <a:solidFill>
                  <a:schemeClr val="tx1"/>
                </a:solidFill>
              </a:endParaRPr>
            </a:p>
          </p:txBody>
        </p:sp>
        <p:sp>
          <p:nvSpPr>
            <p:cNvPr id="19" name="Oval 18">
              <a:extLst>
                <a:ext uri="{FF2B5EF4-FFF2-40B4-BE49-F238E27FC236}">
                  <a16:creationId xmlns:a16="http://schemas.microsoft.com/office/drawing/2014/main" id="{7F5AFF57-90AA-5C15-12EF-1EA72113E9FC}"/>
                </a:ext>
              </a:extLst>
            </p:cNvPr>
            <p:cNvSpPr/>
            <p:nvPr/>
          </p:nvSpPr>
          <p:spPr>
            <a:xfrm>
              <a:off x="2951572" y="4036826"/>
              <a:ext cx="1639243" cy="917743"/>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CoC</a:t>
              </a:r>
              <a:endParaRPr lang="en-US" dirty="0">
                <a:solidFill>
                  <a:schemeClr val="tx1"/>
                </a:solidFill>
              </a:endParaRPr>
            </a:p>
          </p:txBody>
        </p:sp>
        <p:sp>
          <p:nvSpPr>
            <p:cNvPr id="20" name="Oval 19">
              <a:extLst>
                <a:ext uri="{FF2B5EF4-FFF2-40B4-BE49-F238E27FC236}">
                  <a16:creationId xmlns:a16="http://schemas.microsoft.com/office/drawing/2014/main" id="{E28BF60F-8EC1-E7FA-F011-AF647F1799A0}"/>
                </a:ext>
              </a:extLst>
            </p:cNvPr>
            <p:cNvSpPr/>
            <p:nvPr/>
          </p:nvSpPr>
          <p:spPr>
            <a:xfrm>
              <a:off x="3892313" y="3213158"/>
              <a:ext cx="1705095" cy="823669"/>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CoC</a:t>
              </a:r>
              <a:endParaRPr lang="en-US" dirty="0">
                <a:solidFill>
                  <a:schemeClr val="tx1"/>
                </a:solidFill>
              </a:endParaRPr>
            </a:p>
          </p:txBody>
        </p:sp>
        <p:sp>
          <p:nvSpPr>
            <p:cNvPr id="21" name="Oval 20">
              <a:extLst>
                <a:ext uri="{FF2B5EF4-FFF2-40B4-BE49-F238E27FC236}">
                  <a16:creationId xmlns:a16="http://schemas.microsoft.com/office/drawing/2014/main" id="{66378719-7A13-429A-2019-5EAE615DF3FB}"/>
                </a:ext>
              </a:extLst>
            </p:cNvPr>
            <p:cNvSpPr/>
            <p:nvPr/>
          </p:nvSpPr>
          <p:spPr>
            <a:xfrm>
              <a:off x="4910666" y="3880032"/>
              <a:ext cx="2257778" cy="762001"/>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CoC</a:t>
              </a:r>
              <a:endParaRPr lang="en-US" dirty="0">
                <a:solidFill>
                  <a:schemeClr val="tx1"/>
                </a:solidFill>
              </a:endParaRPr>
            </a:p>
          </p:txBody>
        </p:sp>
        <p:sp>
          <p:nvSpPr>
            <p:cNvPr id="22" name="Oval 21">
              <a:extLst>
                <a:ext uri="{FF2B5EF4-FFF2-40B4-BE49-F238E27FC236}">
                  <a16:creationId xmlns:a16="http://schemas.microsoft.com/office/drawing/2014/main" id="{069818E3-A4E5-47E7-9432-7F1D8CF38C55}"/>
                </a:ext>
              </a:extLst>
            </p:cNvPr>
            <p:cNvSpPr/>
            <p:nvPr/>
          </p:nvSpPr>
          <p:spPr>
            <a:xfrm>
              <a:off x="5597407" y="3020824"/>
              <a:ext cx="1397002" cy="838301"/>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CoC</a:t>
              </a:r>
              <a:endParaRPr lang="en-US" dirty="0">
                <a:solidFill>
                  <a:schemeClr val="tx1"/>
                </a:solidFill>
              </a:endParaRPr>
            </a:p>
          </p:txBody>
        </p:sp>
      </p:grpSp>
    </p:spTree>
    <p:extLst>
      <p:ext uri="{BB962C8B-B14F-4D97-AF65-F5344CB8AC3E}">
        <p14:creationId xmlns:p14="http://schemas.microsoft.com/office/powerpoint/2010/main" val="385886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DABD"/>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F6A63D4-9E8D-C759-7BD3-D0B3E6053DFC}"/>
              </a:ext>
            </a:extLst>
          </p:cNvPr>
          <p:cNvSpPr>
            <a:spLocks noGrp="1"/>
          </p:cNvSpPr>
          <p:nvPr>
            <p:ph type="title"/>
          </p:nvPr>
        </p:nvSpPr>
        <p:spPr>
          <a:xfrm>
            <a:off x="1471793" y="36964"/>
            <a:ext cx="5911046" cy="815491"/>
          </a:xfrm>
          <a:solidFill>
            <a:srgbClr val="EBDABD">
              <a:alpha val="69699"/>
            </a:srgbClr>
          </a:solidFill>
        </p:spPr>
        <p:txBody>
          <a:bodyPr>
            <a:normAutofit/>
          </a:bodyPr>
          <a:lstStyle/>
          <a:p>
            <a:pPr algn="ctr"/>
            <a:r>
              <a:rPr lang="en-US" b="1" dirty="0"/>
              <a:t>Universal Church</a:t>
            </a:r>
          </a:p>
        </p:txBody>
      </p:sp>
      <p:sp>
        <p:nvSpPr>
          <p:cNvPr id="13" name="Oval 12">
            <a:extLst>
              <a:ext uri="{FF2B5EF4-FFF2-40B4-BE49-F238E27FC236}">
                <a16:creationId xmlns:a16="http://schemas.microsoft.com/office/drawing/2014/main" id="{6F38956E-6610-1D2C-3D79-32A580179C23}"/>
              </a:ext>
            </a:extLst>
          </p:cNvPr>
          <p:cNvSpPr/>
          <p:nvPr/>
        </p:nvSpPr>
        <p:spPr>
          <a:xfrm>
            <a:off x="3650075" y="1727267"/>
            <a:ext cx="1542815" cy="763044"/>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Christ</a:t>
            </a:r>
          </a:p>
        </p:txBody>
      </p:sp>
      <p:cxnSp>
        <p:nvCxnSpPr>
          <p:cNvPr id="15" name="Straight Connector 14">
            <a:extLst>
              <a:ext uri="{FF2B5EF4-FFF2-40B4-BE49-F238E27FC236}">
                <a16:creationId xmlns:a16="http://schemas.microsoft.com/office/drawing/2014/main" id="{B988247E-12A4-0400-557A-D54AF5EB969A}"/>
              </a:ext>
            </a:extLst>
          </p:cNvPr>
          <p:cNvCxnSpPr/>
          <p:nvPr/>
        </p:nvCxnSpPr>
        <p:spPr>
          <a:xfrm flipH="1">
            <a:off x="2934102" y="2461049"/>
            <a:ext cx="1091794" cy="934615"/>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5D92A9F4-C047-8887-FE56-2D1107DE0DEE}"/>
              </a:ext>
            </a:extLst>
          </p:cNvPr>
          <p:cNvCxnSpPr/>
          <p:nvPr/>
        </p:nvCxnSpPr>
        <p:spPr>
          <a:xfrm>
            <a:off x="1394920" y="2411915"/>
            <a:ext cx="294356" cy="641428"/>
          </a:xfrm>
          <a:prstGeom prst="straightConnector1">
            <a:avLst/>
          </a:prstGeom>
          <a:ln w="254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F4D0F987-08DC-F5A0-672E-6DF80475DAA1}"/>
              </a:ext>
            </a:extLst>
          </p:cNvPr>
          <p:cNvSpPr/>
          <p:nvPr/>
        </p:nvSpPr>
        <p:spPr>
          <a:xfrm>
            <a:off x="191475" y="1247082"/>
            <a:ext cx="3004436" cy="11299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Living Christians</a:t>
            </a:r>
          </a:p>
          <a:p>
            <a:pPr algn="ctr"/>
            <a:r>
              <a:rPr lang="en-US" sz="1600" b="1" dirty="0"/>
              <a:t>“Saul was ravaging the church”</a:t>
            </a:r>
          </a:p>
          <a:p>
            <a:pPr algn="ctr"/>
            <a:r>
              <a:rPr lang="en-US" sz="1600" b="1" dirty="0"/>
              <a:t>Acts 8:3</a:t>
            </a:r>
          </a:p>
        </p:txBody>
      </p:sp>
      <p:grpSp>
        <p:nvGrpSpPr>
          <p:cNvPr id="18" name="Group 17">
            <a:extLst>
              <a:ext uri="{FF2B5EF4-FFF2-40B4-BE49-F238E27FC236}">
                <a16:creationId xmlns:a16="http://schemas.microsoft.com/office/drawing/2014/main" id="{D464CFA7-1121-FC4B-5ECA-B983D746C0C0}"/>
              </a:ext>
            </a:extLst>
          </p:cNvPr>
          <p:cNvGrpSpPr/>
          <p:nvPr/>
        </p:nvGrpSpPr>
        <p:grpSpPr>
          <a:xfrm>
            <a:off x="778934" y="3566162"/>
            <a:ext cx="405995" cy="742777"/>
            <a:chOff x="635018" y="4233123"/>
            <a:chExt cx="405995" cy="742777"/>
          </a:xfrm>
        </p:grpSpPr>
        <p:sp>
          <p:nvSpPr>
            <p:cNvPr id="19" name="Oval 18">
              <a:extLst>
                <a:ext uri="{FF2B5EF4-FFF2-40B4-BE49-F238E27FC236}">
                  <a16:creationId xmlns:a16="http://schemas.microsoft.com/office/drawing/2014/main" id="{6F42C5C4-D909-7E76-3721-E6A5F418BB62}"/>
                </a:ext>
              </a:extLst>
            </p:cNvPr>
            <p:cNvSpPr/>
            <p:nvPr/>
          </p:nvSpPr>
          <p:spPr>
            <a:xfrm>
              <a:off x="717247" y="4233123"/>
              <a:ext cx="197555" cy="198601"/>
            </a:xfrm>
            <a:prstGeom prst="ellipse">
              <a:avLst/>
            </a:prstGeom>
            <a:solidFill>
              <a:schemeClr val="tx2">
                <a:alpha val="60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006E9A6E-2D4D-6397-50A9-E6F656660897}"/>
                </a:ext>
              </a:extLst>
            </p:cNvPr>
            <p:cNvCxnSpPr/>
            <p:nvPr/>
          </p:nvCxnSpPr>
          <p:spPr>
            <a:xfrm flipH="1" flipV="1">
              <a:off x="635018" y="4442388"/>
              <a:ext cx="181007" cy="1860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D92B328-618F-911F-0416-73D79D613B7C}"/>
                </a:ext>
              </a:extLst>
            </p:cNvPr>
            <p:cNvCxnSpPr/>
            <p:nvPr/>
          </p:nvCxnSpPr>
          <p:spPr>
            <a:xfrm>
              <a:off x="816025" y="4442388"/>
              <a:ext cx="0" cy="4179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76F52DD-B3CF-D4C2-1ADA-C110272E3EB9}"/>
                </a:ext>
              </a:extLst>
            </p:cNvPr>
            <p:cNvCxnSpPr/>
            <p:nvPr/>
          </p:nvCxnSpPr>
          <p:spPr>
            <a:xfrm flipH="1">
              <a:off x="829060" y="4529144"/>
              <a:ext cx="211953" cy="760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6AD8E69E-223E-84BD-E4F8-16A73700A187}"/>
                </a:ext>
              </a:extLst>
            </p:cNvPr>
            <p:cNvCxnSpPr/>
            <p:nvPr/>
          </p:nvCxnSpPr>
          <p:spPr>
            <a:xfrm flipH="1">
              <a:off x="635018" y="4860350"/>
              <a:ext cx="181007" cy="115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C8B6067C-7A91-D5BA-2DE2-81AF34591BC3}"/>
                </a:ext>
              </a:extLst>
            </p:cNvPr>
            <p:cNvCxnSpPr/>
            <p:nvPr/>
          </p:nvCxnSpPr>
          <p:spPr>
            <a:xfrm>
              <a:off x="816025" y="4860350"/>
              <a:ext cx="224988" cy="115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929C3A21-821A-94E3-DCFC-B328085D639D}"/>
              </a:ext>
            </a:extLst>
          </p:cNvPr>
          <p:cNvGrpSpPr/>
          <p:nvPr/>
        </p:nvGrpSpPr>
        <p:grpSpPr>
          <a:xfrm>
            <a:off x="1289660" y="3590720"/>
            <a:ext cx="405995" cy="742777"/>
            <a:chOff x="635018" y="4233123"/>
            <a:chExt cx="405995" cy="742777"/>
          </a:xfrm>
        </p:grpSpPr>
        <p:sp>
          <p:nvSpPr>
            <p:cNvPr id="26" name="Oval 25">
              <a:extLst>
                <a:ext uri="{FF2B5EF4-FFF2-40B4-BE49-F238E27FC236}">
                  <a16:creationId xmlns:a16="http://schemas.microsoft.com/office/drawing/2014/main" id="{5BAE754D-8B2F-A91C-7AA3-F69694A67DCA}"/>
                </a:ext>
              </a:extLst>
            </p:cNvPr>
            <p:cNvSpPr/>
            <p:nvPr/>
          </p:nvSpPr>
          <p:spPr>
            <a:xfrm>
              <a:off x="717247" y="4233123"/>
              <a:ext cx="197555" cy="198601"/>
            </a:xfrm>
            <a:prstGeom prst="ellipse">
              <a:avLst/>
            </a:prstGeom>
            <a:solidFill>
              <a:schemeClr val="tx2">
                <a:alpha val="60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id="{BF0B0898-2522-C71A-F492-408ED014BD39}"/>
                </a:ext>
              </a:extLst>
            </p:cNvPr>
            <p:cNvCxnSpPr/>
            <p:nvPr/>
          </p:nvCxnSpPr>
          <p:spPr>
            <a:xfrm flipH="1" flipV="1">
              <a:off x="635018" y="4442388"/>
              <a:ext cx="181007" cy="1860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ADEC842-7592-341E-88E9-70B52B99C984}"/>
                </a:ext>
              </a:extLst>
            </p:cNvPr>
            <p:cNvCxnSpPr/>
            <p:nvPr/>
          </p:nvCxnSpPr>
          <p:spPr>
            <a:xfrm>
              <a:off x="816025" y="4442388"/>
              <a:ext cx="0" cy="4179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F31C9AA-8AE1-EDA0-B195-EA1B590E432F}"/>
                </a:ext>
              </a:extLst>
            </p:cNvPr>
            <p:cNvCxnSpPr/>
            <p:nvPr/>
          </p:nvCxnSpPr>
          <p:spPr>
            <a:xfrm flipH="1">
              <a:off x="829060" y="4529144"/>
              <a:ext cx="211953" cy="760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961A925-4555-8300-9B0F-FF642527FCA0}"/>
                </a:ext>
              </a:extLst>
            </p:cNvPr>
            <p:cNvCxnSpPr/>
            <p:nvPr/>
          </p:nvCxnSpPr>
          <p:spPr>
            <a:xfrm flipH="1">
              <a:off x="635018" y="4860350"/>
              <a:ext cx="181007" cy="115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FE1F26F4-10B9-A779-EA6E-8B7D84EC429E}"/>
                </a:ext>
              </a:extLst>
            </p:cNvPr>
            <p:cNvCxnSpPr/>
            <p:nvPr/>
          </p:nvCxnSpPr>
          <p:spPr>
            <a:xfrm>
              <a:off x="816025" y="4860350"/>
              <a:ext cx="224988" cy="115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2C517A7B-EC67-4AC0-02CF-3F9186F65471}"/>
              </a:ext>
            </a:extLst>
          </p:cNvPr>
          <p:cNvGrpSpPr/>
          <p:nvPr/>
        </p:nvGrpSpPr>
        <p:grpSpPr>
          <a:xfrm>
            <a:off x="2654318" y="3417932"/>
            <a:ext cx="405995" cy="742777"/>
            <a:chOff x="635018" y="4233123"/>
            <a:chExt cx="405995" cy="742777"/>
          </a:xfrm>
        </p:grpSpPr>
        <p:sp>
          <p:nvSpPr>
            <p:cNvPr id="33" name="Oval 32">
              <a:extLst>
                <a:ext uri="{FF2B5EF4-FFF2-40B4-BE49-F238E27FC236}">
                  <a16:creationId xmlns:a16="http://schemas.microsoft.com/office/drawing/2014/main" id="{3308F093-C6DE-0D6E-0B6A-F0785392A4B6}"/>
                </a:ext>
              </a:extLst>
            </p:cNvPr>
            <p:cNvSpPr/>
            <p:nvPr/>
          </p:nvSpPr>
          <p:spPr>
            <a:xfrm>
              <a:off x="717247" y="4233123"/>
              <a:ext cx="197555" cy="198601"/>
            </a:xfrm>
            <a:prstGeom prst="ellipse">
              <a:avLst/>
            </a:prstGeom>
            <a:solidFill>
              <a:schemeClr val="tx2">
                <a:alpha val="60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4" name="Straight Connector 33">
              <a:extLst>
                <a:ext uri="{FF2B5EF4-FFF2-40B4-BE49-F238E27FC236}">
                  <a16:creationId xmlns:a16="http://schemas.microsoft.com/office/drawing/2014/main" id="{74D0069E-0FBE-0860-D208-4723E8AE4572}"/>
                </a:ext>
              </a:extLst>
            </p:cNvPr>
            <p:cNvCxnSpPr/>
            <p:nvPr/>
          </p:nvCxnSpPr>
          <p:spPr>
            <a:xfrm flipH="1" flipV="1">
              <a:off x="635018" y="4442388"/>
              <a:ext cx="181007" cy="1860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FBE10DD-C942-7669-027E-CC9C6B607D09}"/>
                </a:ext>
              </a:extLst>
            </p:cNvPr>
            <p:cNvCxnSpPr/>
            <p:nvPr/>
          </p:nvCxnSpPr>
          <p:spPr>
            <a:xfrm>
              <a:off x="816025" y="4442388"/>
              <a:ext cx="0" cy="4179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255F52DB-0A4C-2C57-05DB-2DAE7E627598}"/>
                </a:ext>
              </a:extLst>
            </p:cNvPr>
            <p:cNvCxnSpPr/>
            <p:nvPr/>
          </p:nvCxnSpPr>
          <p:spPr>
            <a:xfrm flipH="1">
              <a:off x="829060" y="4529144"/>
              <a:ext cx="211953" cy="760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EAFAB0BD-E325-9AD7-84E7-4F9F237BDD56}"/>
                </a:ext>
              </a:extLst>
            </p:cNvPr>
            <p:cNvCxnSpPr/>
            <p:nvPr/>
          </p:nvCxnSpPr>
          <p:spPr>
            <a:xfrm flipH="1">
              <a:off x="635018" y="4860350"/>
              <a:ext cx="181007" cy="115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A7513132-BC0F-F77A-DB09-D4326C89FDBF}"/>
                </a:ext>
              </a:extLst>
            </p:cNvPr>
            <p:cNvCxnSpPr/>
            <p:nvPr/>
          </p:nvCxnSpPr>
          <p:spPr>
            <a:xfrm>
              <a:off x="816025" y="4860350"/>
              <a:ext cx="224988" cy="115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CDB6B77D-B4C3-1553-DE44-CD119C8C9E3B}"/>
              </a:ext>
            </a:extLst>
          </p:cNvPr>
          <p:cNvGrpSpPr/>
          <p:nvPr/>
        </p:nvGrpSpPr>
        <p:grpSpPr>
          <a:xfrm>
            <a:off x="2025027" y="3395665"/>
            <a:ext cx="405995" cy="742777"/>
            <a:chOff x="635018" y="4233123"/>
            <a:chExt cx="405995" cy="742777"/>
          </a:xfrm>
        </p:grpSpPr>
        <p:sp>
          <p:nvSpPr>
            <p:cNvPr id="40" name="Oval 39">
              <a:extLst>
                <a:ext uri="{FF2B5EF4-FFF2-40B4-BE49-F238E27FC236}">
                  <a16:creationId xmlns:a16="http://schemas.microsoft.com/office/drawing/2014/main" id="{E00EEEBD-5DA8-0FFF-7A69-E2EFD04075F3}"/>
                </a:ext>
              </a:extLst>
            </p:cNvPr>
            <p:cNvSpPr/>
            <p:nvPr/>
          </p:nvSpPr>
          <p:spPr>
            <a:xfrm>
              <a:off x="717247" y="4233123"/>
              <a:ext cx="197555" cy="198601"/>
            </a:xfrm>
            <a:prstGeom prst="ellipse">
              <a:avLst/>
            </a:prstGeom>
            <a:solidFill>
              <a:schemeClr val="tx2">
                <a:alpha val="60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9CEDC164-A997-2E98-B485-236A8E34E44B}"/>
                </a:ext>
              </a:extLst>
            </p:cNvPr>
            <p:cNvCxnSpPr/>
            <p:nvPr/>
          </p:nvCxnSpPr>
          <p:spPr>
            <a:xfrm flipH="1" flipV="1">
              <a:off x="635018" y="4442388"/>
              <a:ext cx="181007" cy="1860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572F39B-20F6-A7BC-55F2-7DC7A9497FC4}"/>
                </a:ext>
              </a:extLst>
            </p:cNvPr>
            <p:cNvCxnSpPr/>
            <p:nvPr/>
          </p:nvCxnSpPr>
          <p:spPr>
            <a:xfrm>
              <a:off x="816025" y="4442388"/>
              <a:ext cx="0" cy="4179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720A9614-AEB0-E936-92C3-3FB18B51A7F5}"/>
                </a:ext>
              </a:extLst>
            </p:cNvPr>
            <p:cNvCxnSpPr/>
            <p:nvPr/>
          </p:nvCxnSpPr>
          <p:spPr>
            <a:xfrm flipH="1">
              <a:off x="829060" y="4529144"/>
              <a:ext cx="211953" cy="760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FB2785C6-F561-A366-F56D-D5FEC8E4C89C}"/>
                </a:ext>
              </a:extLst>
            </p:cNvPr>
            <p:cNvCxnSpPr/>
            <p:nvPr/>
          </p:nvCxnSpPr>
          <p:spPr>
            <a:xfrm flipH="1">
              <a:off x="635018" y="4860350"/>
              <a:ext cx="181007" cy="115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1B85AB22-D3EE-66E8-AEA9-DC571E2FC667}"/>
                </a:ext>
              </a:extLst>
            </p:cNvPr>
            <p:cNvCxnSpPr/>
            <p:nvPr/>
          </p:nvCxnSpPr>
          <p:spPr>
            <a:xfrm>
              <a:off x="816025" y="4860350"/>
              <a:ext cx="224988" cy="115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46" name="Straight Connector 45">
            <a:extLst>
              <a:ext uri="{FF2B5EF4-FFF2-40B4-BE49-F238E27FC236}">
                <a16:creationId xmlns:a16="http://schemas.microsoft.com/office/drawing/2014/main" id="{2FB83C69-9F0D-0530-8DB2-8D97C2A805ED}"/>
              </a:ext>
            </a:extLst>
          </p:cNvPr>
          <p:cNvCxnSpPr/>
          <p:nvPr/>
        </p:nvCxnSpPr>
        <p:spPr>
          <a:xfrm flipH="1">
            <a:off x="2304810" y="2376987"/>
            <a:ext cx="1528536" cy="101867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C933FCAE-6DB3-14E7-0FCA-62E7D817B23D}"/>
              </a:ext>
            </a:extLst>
          </p:cNvPr>
          <p:cNvCxnSpPr/>
          <p:nvPr/>
        </p:nvCxnSpPr>
        <p:spPr>
          <a:xfrm flipH="1">
            <a:off x="1059442" y="2251785"/>
            <a:ext cx="2590632" cy="128210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626502FE-C8A1-FA4E-67B3-6B4C21EC1E2D}"/>
              </a:ext>
            </a:extLst>
          </p:cNvPr>
          <p:cNvCxnSpPr/>
          <p:nvPr/>
        </p:nvCxnSpPr>
        <p:spPr>
          <a:xfrm flipH="1">
            <a:off x="1604617" y="2304835"/>
            <a:ext cx="2132622" cy="130883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9" name="Group 48">
            <a:extLst>
              <a:ext uri="{FF2B5EF4-FFF2-40B4-BE49-F238E27FC236}">
                <a16:creationId xmlns:a16="http://schemas.microsoft.com/office/drawing/2014/main" id="{34FEA700-FC7F-FF7B-63BF-2C880B86D424}"/>
              </a:ext>
            </a:extLst>
          </p:cNvPr>
          <p:cNvGrpSpPr/>
          <p:nvPr/>
        </p:nvGrpSpPr>
        <p:grpSpPr>
          <a:xfrm>
            <a:off x="6001067" y="2251785"/>
            <a:ext cx="405995" cy="742777"/>
            <a:chOff x="635018" y="4233123"/>
            <a:chExt cx="405995" cy="742777"/>
          </a:xfrm>
        </p:grpSpPr>
        <p:sp>
          <p:nvSpPr>
            <p:cNvPr id="50" name="Oval 49">
              <a:extLst>
                <a:ext uri="{FF2B5EF4-FFF2-40B4-BE49-F238E27FC236}">
                  <a16:creationId xmlns:a16="http://schemas.microsoft.com/office/drawing/2014/main" id="{56C69D7A-FC47-C14C-C6A8-66AE6D489667}"/>
                </a:ext>
              </a:extLst>
            </p:cNvPr>
            <p:cNvSpPr/>
            <p:nvPr/>
          </p:nvSpPr>
          <p:spPr>
            <a:xfrm>
              <a:off x="717247" y="4233123"/>
              <a:ext cx="197555" cy="198601"/>
            </a:xfrm>
            <a:prstGeom prst="ellipse">
              <a:avLst/>
            </a:prstGeom>
            <a:solidFill>
              <a:schemeClr val="tx2">
                <a:alpha val="60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1" name="Straight Connector 50">
              <a:extLst>
                <a:ext uri="{FF2B5EF4-FFF2-40B4-BE49-F238E27FC236}">
                  <a16:creationId xmlns:a16="http://schemas.microsoft.com/office/drawing/2014/main" id="{93745B8D-20EF-AA5B-A47B-13AD96095D46}"/>
                </a:ext>
              </a:extLst>
            </p:cNvPr>
            <p:cNvCxnSpPr/>
            <p:nvPr/>
          </p:nvCxnSpPr>
          <p:spPr>
            <a:xfrm flipH="1" flipV="1">
              <a:off x="635018" y="4442388"/>
              <a:ext cx="181007" cy="1860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AE8A6771-495D-C960-2B3E-0F9598C14DC6}"/>
                </a:ext>
              </a:extLst>
            </p:cNvPr>
            <p:cNvCxnSpPr/>
            <p:nvPr/>
          </p:nvCxnSpPr>
          <p:spPr>
            <a:xfrm>
              <a:off x="816025" y="4442388"/>
              <a:ext cx="0" cy="4179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7561A5E4-A9A8-7AD8-7589-CE1BE54C2D36}"/>
                </a:ext>
              </a:extLst>
            </p:cNvPr>
            <p:cNvCxnSpPr/>
            <p:nvPr/>
          </p:nvCxnSpPr>
          <p:spPr>
            <a:xfrm flipH="1">
              <a:off x="829060" y="4529144"/>
              <a:ext cx="211953" cy="760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E19DCB66-47AA-B433-E8B1-F3D690808A89}"/>
                </a:ext>
              </a:extLst>
            </p:cNvPr>
            <p:cNvCxnSpPr/>
            <p:nvPr/>
          </p:nvCxnSpPr>
          <p:spPr>
            <a:xfrm flipH="1">
              <a:off x="635018" y="4860350"/>
              <a:ext cx="181007" cy="115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3601AB36-392D-8DDD-5F49-47660AC979ED}"/>
                </a:ext>
              </a:extLst>
            </p:cNvPr>
            <p:cNvCxnSpPr/>
            <p:nvPr/>
          </p:nvCxnSpPr>
          <p:spPr>
            <a:xfrm>
              <a:off x="816025" y="4860350"/>
              <a:ext cx="224988" cy="115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6" name="Group 55">
            <a:extLst>
              <a:ext uri="{FF2B5EF4-FFF2-40B4-BE49-F238E27FC236}">
                <a16:creationId xmlns:a16="http://schemas.microsoft.com/office/drawing/2014/main" id="{742DD42E-9F2D-9039-D910-018012FA8351}"/>
              </a:ext>
            </a:extLst>
          </p:cNvPr>
          <p:cNvGrpSpPr/>
          <p:nvPr/>
        </p:nvGrpSpPr>
        <p:grpSpPr>
          <a:xfrm>
            <a:off x="6407062" y="1634211"/>
            <a:ext cx="405995" cy="742777"/>
            <a:chOff x="635018" y="4233123"/>
            <a:chExt cx="405995" cy="742777"/>
          </a:xfrm>
        </p:grpSpPr>
        <p:sp>
          <p:nvSpPr>
            <p:cNvPr id="57" name="Oval 56">
              <a:extLst>
                <a:ext uri="{FF2B5EF4-FFF2-40B4-BE49-F238E27FC236}">
                  <a16:creationId xmlns:a16="http://schemas.microsoft.com/office/drawing/2014/main" id="{9C3A21C4-6AB0-CD48-BB7E-866CDBABE1DF}"/>
                </a:ext>
              </a:extLst>
            </p:cNvPr>
            <p:cNvSpPr/>
            <p:nvPr/>
          </p:nvSpPr>
          <p:spPr>
            <a:xfrm>
              <a:off x="717247" y="4233123"/>
              <a:ext cx="197555" cy="198601"/>
            </a:xfrm>
            <a:prstGeom prst="ellipse">
              <a:avLst/>
            </a:prstGeom>
            <a:solidFill>
              <a:schemeClr val="tx2">
                <a:alpha val="60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8" name="Straight Connector 57">
              <a:extLst>
                <a:ext uri="{FF2B5EF4-FFF2-40B4-BE49-F238E27FC236}">
                  <a16:creationId xmlns:a16="http://schemas.microsoft.com/office/drawing/2014/main" id="{039E9519-8FAC-E658-56DD-1C8F9747FA40}"/>
                </a:ext>
              </a:extLst>
            </p:cNvPr>
            <p:cNvCxnSpPr/>
            <p:nvPr/>
          </p:nvCxnSpPr>
          <p:spPr>
            <a:xfrm flipH="1" flipV="1">
              <a:off x="635018" y="4442388"/>
              <a:ext cx="181007" cy="1860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0DE689A0-79AC-034C-9D79-4EFC22EFA5B5}"/>
                </a:ext>
              </a:extLst>
            </p:cNvPr>
            <p:cNvCxnSpPr/>
            <p:nvPr/>
          </p:nvCxnSpPr>
          <p:spPr>
            <a:xfrm>
              <a:off x="816025" y="4442388"/>
              <a:ext cx="0" cy="4179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B43CE535-DCEF-1A3C-C14D-4407F3377872}"/>
                </a:ext>
              </a:extLst>
            </p:cNvPr>
            <p:cNvCxnSpPr/>
            <p:nvPr/>
          </p:nvCxnSpPr>
          <p:spPr>
            <a:xfrm flipH="1">
              <a:off x="829060" y="4529144"/>
              <a:ext cx="211953" cy="760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D5F5F7B6-DBF0-2FC0-80F7-DA6F3C648827}"/>
                </a:ext>
              </a:extLst>
            </p:cNvPr>
            <p:cNvCxnSpPr/>
            <p:nvPr/>
          </p:nvCxnSpPr>
          <p:spPr>
            <a:xfrm flipH="1">
              <a:off x="635018" y="4860350"/>
              <a:ext cx="181007" cy="115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ED2BC119-D1C1-4921-6422-9EAE5AD4C08C}"/>
                </a:ext>
              </a:extLst>
            </p:cNvPr>
            <p:cNvCxnSpPr/>
            <p:nvPr/>
          </p:nvCxnSpPr>
          <p:spPr>
            <a:xfrm>
              <a:off x="816025" y="4860350"/>
              <a:ext cx="224988" cy="115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3" name="Group 62">
            <a:extLst>
              <a:ext uri="{FF2B5EF4-FFF2-40B4-BE49-F238E27FC236}">
                <a16:creationId xmlns:a16="http://schemas.microsoft.com/office/drawing/2014/main" id="{DC47E687-EB00-AB52-DD94-76AD52461067}"/>
              </a:ext>
            </a:extLst>
          </p:cNvPr>
          <p:cNvGrpSpPr/>
          <p:nvPr/>
        </p:nvGrpSpPr>
        <p:grpSpPr>
          <a:xfrm>
            <a:off x="5505835" y="2547806"/>
            <a:ext cx="405995" cy="742777"/>
            <a:chOff x="635018" y="4233123"/>
            <a:chExt cx="405995" cy="742777"/>
          </a:xfrm>
        </p:grpSpPr>
        <p:sp>
          <p:nvSpPr>
            <p:cNvPr id="64" name="Oval 63">
              <a:extLst>
                <a:ext uri="{FF2B5EF4-FFF2-40B4-BE49-F238E27FC236}">
                  <a16:creationId xmlns:a16="http://schemas.microsoft.com/office/drawing/2014/main" id="{2502B8AF-9530-6D3F-7FA7-2EBE47D5B050}"/>
                </a:ext>
              </a:extLst>
            </p:cNvPr>
            <p:cNvSpPr/>
            <p:nvPr/>
          </p:nvSpPr>
          <p:spPr>
            <a:xfrm>
              <a:off x="717247" y="4233123"/>
              <a:ext cx="197555" cy="198601"/>
            </a:xfrm>
            <a:prstGeom prst="ellipse">
              <a:avLst/>
            </a:prstGeom>
            <a:solidFill>
              <a:schemeClr val="tx2">
                <a:alpha val="60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5" name="Straight Connector 64">
              <a:extLst>
                <a:ext uri="{FF2B5EF4-FFF2-40B4-BE49-F238E27FC236}">
                  <a16:creationId xmlns:a16="http://schemas.microsoft.com/office/drawing/2014/main" id="{7D466158-081E-E0E6-6C02-A2B91F9B245D}"/>
                </a:ext>
              </a:extLst>
            </p:cNvPr>
            <p:cNvCxnSpPr/>
            <p:nvPr/>
          </p:nvCxnSpPr>
          <p:spPr>
            <a:xfrm flipH="1" flipV="1">
              <a:off x="635018" y="4442388"/>
              <a:ext cx="181007" cy="1860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5E038D81-166B-5EE3-361D-FE401B0C1D22}"/>
                </a:ext>
              </a:extLst>
            </p:cNvPr>
            <p:cNvCxnSpPr/>
            <p:nvPr/>
          </p:nvCxnSpPr>
          <p:spPr>
            <a:xfrm>
              <a:off x="816025" y="4442388"/>
              <a:ext cx="0" cy="4179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5767F3F-68BE-207A-6739-98097B1404C6}"/>
                </a:ext>
              </a:extLst>
            </p:cNvPr>
            <p:cNvCxnSpPr/>
            <p:nvPr/>
          </p:nvCxnSpPr>
          <p:spPr>
            <a:xfrm flipH="1">
              <a:off x="829060" y="4529144"/>
              <a:ext cx="211953" cy="760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BFC6F1C2-E9F7-1504-A216-8764664BFB7F}"/>
                </a:ext>
              </a:extLst>
            </p:cNvPr>
            <p:cNvCxnSpPr/>
            <p:nvPr/>
          </p:nvCxnSpPr>
          <p:spPr>
            <a:xfrm flipH="1">
              <a:off x="635018" y="4860350"/>
              <a:ext cx="181007" cy="115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8FAED098-56A1-6BEF-0B92-FAEADFA00C8D}"/>
                </a:ext>
              </a:extLst>
            </p:cNvPr>
            <p:cNvCxnSpPr/>
            <p:nvPr/>
          </p:nvCxnSpPr>
          <p:spPr>
            <a:xfrm>
              <a:off x="816025" y="4860350"/>
              <a:ext cx="224988" cy="115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70" name="Straight Connector 69">
            <a:extLst>
              <a:ext uri="{FF2B5EF4-FFF2-40B4-BE49-F238E27FC236}">
                <a16:creationId xmlns:a16="http://schemas.microsoft.com/office/drawing/2014/main" id="{7EB39868-99EF-5603-EF1E-9DE722EFF38B}"/>
              </a:ext>
            </a:extLst>
          </p:cNvPr>
          <p:cNvCxnSpPr>
            <a:endCxn id="13" idx="6"/>
          </p:cNvCxnSpPr>
          <p:nvPr/>
        </p:nvCxnSpPr>
        <p:spPr>
          <a:xfrm flipH="1">
            <a:off x="5192890" y="1727267"/>
            <a:ext cx="1214172" cy="381522"/>
          </a:xfrm>
          <a:prstGeom prst="line">
            <a:avLst/>
          </a:prstGeom>
          <a:ln w="254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54D3E587-9EC3-7458-4D6A-07FEA563B1AA}"/>
              </a:ext>
            </a:extLst>
          </p:cNvPr>
          <p:cNvCxnSpPr/>
          <p:nvPr/>
        </p:nvCxnSpPr>
        <p:spPr>
          <a:xfrm flipH="1" flipV="1">
            <a:off x="5183973" y="2164170"/>
            <a:ext cx="828998" cy="175228"/>
          </a:xfrm>
          <a:prstGeom prst="line">
            <a:avLst/>
          </a:prstGeom>
          <a:ln w="254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D6ECBD8B-827F-38E1-14DF-8B00CA4B7E9F}"/>
              </a:ext>
            </a:extLst>
          </p:cNvPr>
          <p:cNvCxnSpPr/>
          <p:nvPr/>
        </p:nvCxnSpPr>
        <p:spPr>
          <a:xfrm flipH="1" flipV="1">
            <a:off x="5192889" y="2261437"/>
            <a:ext cx="312944" cy="286368"/>
          </a:xfrm>
          <a:prstGeom prst="line">
            <a:avLst/>
          </a:prstGeom>
          <a:ln w="25400">
            <a:solidFill>
              <a:srgbClr val="FF0000"/>
            </a:solidFill>
          </a:ln>
        </p:spPr>
        <p:style>
          <a:lnRef idx="2">
            <a:schemeClr val="accent1"/>
          </a:lnRef>
          <a:fillRef idx="0">
            <a:schemeClr val="accent1"/>
          </a:fillRef>
          <a:effectRef idx="1">
            <a:schemeClr val="accent1"/>
          </a:effectRef>
          <a:fontRef idx="minor">
            <a:schemeClr val="tx1"/>
          </a:fontRef>
        </p:style>
      </p:cxnSp>
      <p:sp>
        <p:nvSpPr>
          <p:cNvPr id="73" name="Rectangle 72">
            <a:extLst>
              <a:ext uri="{FF2B5EF4-FFF2-40B4-BE49-F238E27FC236}">
                <a16:creationId xmlns:a16="http://schemas.microsoft.com/office/drawing/2014/main" id="{34B4DAA1-BCCE-2FEB-362B-8DE83891435A}"/>
              </a:ext>
            </a:extLst>
          </p:cNvPr>
          <p:cNvSpPr/>
          <p:nvPr/>
        </p:nvSpPr>
        <p:spPr>
          <a:xfrm>
            <a:off x="7048001" y="1588649"/>
            <a:ext cx="1986902" cy="9407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a:t>“Dead in Christ”</a:t>
            </a:r>
          </a:p>
          <a:p>
            <a:pPr algn="ctr"/>
            <a:r>
              <a:rPr lang="en-US" sz="1700" b="1" dirty="0"/>
              <a:t>1 Thess. 4:16</a:t>
            </a:r>
          </a:p>
        </p:txBody>
      </p:sp>
      <p:grpSp>
        <p:nvGrpSpPr>
          <p:cNvPr id="74" name="Group 73">
            <a:extLst>
              <a:ext uri="{FF2B5EF4-FFF2-40B4-BE49-F238E27FC236}">
                <a16:creationId xmlns:a16="http://schemas.microsoft.com/office/drawing/2014/main" id="{EA3B894E-45C5-E477-48B9-252AE07EA510}"/>
              </a:ext>
            </a:extLst>
          </p:cNvPr>
          <p:cNvGrpSpPr/>
          <p:nvPr/>
        </p:nvGrpSpPr>
        <p:grpSpPr>
          <a:xfrm>
            <a:off x="6845003" y="5078342"/>
            <a:ext cx="405995" cy="742777"/>
            <a:chOff x="635018" y="4233123"/>
            <a:chExt cx="405995" cy="742777"/>
          </a:xfrm>
        </p:grpSpPr>
        <p:sp>
          <p:nvSpPr>
            <p:cNvPr id="75" name="Oval 74">
              <a:extLst>
                <a:ext uri="{FF2B5EF4-FFF2-40B4-BE49-F238E27FC236}">
                  <a16:creationId xmlns:a16="http://schemas.microsoft.com/office/drawing/2014/main" id="{736C03C5-1B3D-68E7-F993-D790DC71A179}"/>
                </a:ext>
              </a:extLst>
            </p:cNvPr>
            <p:cNvSpPr/>
            <p:nvPr/>
          </p:nvSpPr>
          <p:spPr>
            <a:xfrm>
              <a:off x="717247" y="4233123"/>
              <a:ext cx="197555" cy="198601"/>
            </a:xfrm>
            <a:prstGeom prst="ellipse">
              <a:avLst/>
            </a:prstGeom>
            <a:solidFill>
              <a:schemeClr val="tx2">
                <a:alpha val="60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6" name="Straight Connector 75">
              <a:extLst>
                <a:ext uri="{FF2B5EF4-FFF2-40B4-BE49-F238E27FC236}">
                  <a16:creationId xmlns:a16="http://schemas.microsoft.com/office/drawing/2014/main" id="{AE7A65A7-7107-4C32-F2FB-3DBFCDFD6C53}"/>
                </a:ext>
              </a:extLst>
            </p:cNvPr>
            <p:cNvCxnSpPr/>
            <p:nvPr/>
          </p:nvCxnSpPr>
          <p:spPr>
            <a:xfrm flipH="1" flipV="1">
              <a:off x="635018" y="4442388"/>
              <a:ext cx="181007" cy="1860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0BC844C8-AA26-D844-51A8-6887B8CB1AE2}"/>
                </a:ext>
              </a:extLst>
            </p:cNvPr>
            <p:cNvCxnSpPr/>
            <p:nvPr/>
          </p:nvCxnSpPr>
          <p:spPr>
            <a:xfrm>
              <a:off x="816025" y="4442388"/>
              <a:ext cx="0" cy="4179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76C2B3AC-4574-DAC9-236E-388EFB3808B3}"/>
                </a:ext>
              </a:extLst>
            </p:cNvPr>
            <p:cNvCxnSpPr/>
            <p:nvPr/>
          </p:nvCxnSpPr>
          <p:spPr>
            <a:xfrm flipH="1">
              <a:off x="829060" y="4529144"/>
              <a:ext cx="211953" cy="760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5024A945-D430-B41E-C368-AA758A2A07BF}"/>
                </a:ext>
              </a:extLst>
            </p:cNvPr>
            <p:cNvCxnSpPr/>
            <p:nvPr/>
          </p:nvCxnSpPr>
          <p:spPr>
            <a:xfrm flipH="1">
              <a:off x="635018" y="4860350"/>
              <a:ext cx="181007" cy="115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F810DD20-170E-0DC8-AA4A-46F1055A398D}"/>
                </a:ext>
              </a:extLst>
            </p:cNvPr>
            <p:cNvCxnSpPr/>
            <p:nvPr/>
          </p:nvCxnSpPr>
          <p:spPr>
            <a:xfrm>
              <a:off x="816025" y="4860350"/>
              <a:ext cx="224988" cy="115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1" name="Group 80">
            <a:extLst>
              <a:ext uri="{FF2B5EF4-FFF2-40B4-BE49-F238E27FC236}">
                <a16:creationId xmlns:a16="http://schemas.microsoft.com/office/drawing/2014/main" id="{1B6E4D42-23C9-B177-EA2D-94E1297832B2}"/>
              </a:ext>
            </a:extLst>
          </p:cNvPr>
          <p:cNvGrpSpPr/>
          <p:nvPr/>
        </p:nvGrpSpPr>
        <p:grpSpPr>
          <a:xfrm>
            <a:off x="7355729" y="5102900"/>
            <a:ext cx="405995" cy="742777"/>
            <a:chOff x="635018" y="4233123"/>
            <a:chExt cx="405995" cy="742777"/>
          </a:xfrm>
        </p:grpSpPr>
        <p:sp>
          <p:nvSpPr>
            <p:cNvPr id="82" name="Oval 81">
              <a:extLst>
                <a:ext uri="{FF2B5EF4-FFF2-40B4-BE49-F238E27FC236}">
                  <a16:creationId xmlns:a16="http://schemas.microsoft.com/office/drawing/2014/main" id="{621075DC-F499-BCAE-3CEB-879546B1F129}"/>
                </a:ext>
              </a:extLst>
            </p:cNvPr>
            <p:cNvSpPr/>
            <p:nvPr/>
          </p:nvSpPr>
          <p:spPr>
            <a:xfrm>
              <a:off x="717247" y="4233123"/>
              <a:ext cx="197555" cy="198601"/>
            </a:xfrm>
            <a:prstGeom prst="ellipse">
              <a:avLst/>
            </a:prstGeom>
            <a:solidFill>
              <a:schemeClr val="tx2">
                <a:alpha val="60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3" name="Straight Connector 82">
              <a:extLst>
                <a:ext uri="{FF2B5EF4-FFF2-40B4-BE49-F238E27FC236}">
                  <a16:creationId xmlns:a16="http://schemas.microsoft.com/office/drawing/2014/main" id="{56FC0FCC-E795-01F2-9F4A-E83A3637AC03}"/>
                </a:ext>
              </a:extLst>
            </p:cNvPr>
            <p:cNvCxnSpPr/>
            <p:nvPr/>
          </p:nvCxnSpPr>
          <p:spPr>
            <a:xfrm flipH="1" flipV="1">
              <a:off x="635018" y="4442388"/>
              <a:ext cx="181007" cy="1860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F9DA53B1-D48E-E8A1-2A87-E8768B167455}"/>
                </a:ext>
              </a:extLst>
            </p:cNvPr>
            <p:cNvCxnSpPr/>
            <p:nvPr/>
          </p:nvCxnSpPr>
          <p:spPr>
            <a:xfrm>
              <a:off x="816025" y="4442388"/>
              <a:ext cx="0" cy="4179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CDDEAF0D-6513-2514-F4A6-B966FF906F73}"/>
                </a:ext>
              </a:extLst>
            </p:cNvPr>
            <p:cNvCxnSpPr/>
            <p:nvPr/>
          </p:nvCxnSpPr>
          <p:spPr>
            <a:xfrm flipH="1">
              <a:off x="829060" y="4529144"/>
              <a:ext cx="211953" cy="760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2F0A80D1-262B-E8B2-DFFD-B6B30FC6DD97}"/>
                </a:ext>
              </a:extLst>
            </p:cNvPr>
            <p:cNvCxnSpPr/>
            <p:nvPr/>
          </p:nvCxnSpPr>
          <p:spPr>
            <a:xfrm flipH="1">
              <a:off x="635018" y="4860350"/>
              <a:ext cx="181007" cy="115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05D17B90-8C72-A879-52CB-84A994D3BCF5}"/>
                </a:ext>
              </a:extLst>
            </p:cNvPr>
            <p:cNvCxnSpPr/>
            <p:nvPr/>
          </p:nvCxnSpPr>
          <p:spPr>
            <a:xfrm>
              <a:off x="816025" y="4860350"/>
              <a:ext cx="224988" cy="115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8" name="Group 87">
            <a:extLst>
              <a:ext uri="{FF2B5EF4-FFF2-40B4-BE49-F238E27FC236}">
                <a16:creationId xmlns:a16="http://schemas.microsoft.com/office/drawing/2014/main" id="{F5618C22-F6B8-2E2D-784E-D669F530C53D}"/>
              </a:ext>
            </a:extLst>
          </p:cNvPr>
          <p:cNvGrpSpPr/>
          <p:nvPr/>
        </p:nvGrpSpPr>
        <p:grpSpPr>
          <a:xfrm>
            <a:off x="8314392" y="5139378"/>
            <a:ext cx="405995" cy="742777"/>
            <a:chOff x="635018" y="4233123"/>
            <a:chExt cx="405995" cy="742777"/>
          </a:xfrm>
        </p:grpSpPr>
        <p:sp>
          <p:nvSpPr>
            <p:cNvPr id="89" name="Oval 88">
              <a:extLst>
                <a:ext uri="{FF2B5EF4-FFF2-40B4-BE49-F238E27FC236}">
                  <a16:creationId xmlns:a16="http://schemas.microsoft.com/office/drawing/2014/main" id="{90064803-D262-5C31-0F7A-0E5EEB29DD24}"/>
                </a:ext>
              </a:extLst>
            </p:cNvPr>
            <p:cNvSpPr/>
            <p:nvPr/>
          </p:nvSpPr>
          <p:spPr>
            <a:xfrm>
              <a:off x="717247" y="4233123"/>
              <a:ext cx="197555" cy="198601"/>
            </a:xfrm>
            <a:prstGeom prst="ellipse">
              <a:avLst/>
            </a:prstGeom>
            <a:solidFill>
              <a:schemeClr val="tx2">
                <a:alpha val="60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0" name="Straight Connector 89">
              <a:extLst>
                <a:ext uri="{FF2B5EF4-FFF2-40B4-BE49-F238E27FC236}">
                  <a16:creationId xmlns:a16="http://schemas.microsoft.com/office/drawing/2014/main" id="{F09DC340-0B25-6AE0-CBE8-71A74FE3A642}"/>
                </a:ext>
              </a:extLst>
            </p:cNvPr>
            <p:cNvCxnSpPr/>
            <p:nvPr/>
          </p:nvCxnSpPr>
          <p:spPr>
            <a:xfrm flipH="1" flipV="1">
              <a:off x="635018" y="4442388"/>
              <a:ext cx="181007" cy="1860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0D382810-DCD3-0822-4A25-3354198BC4E3}"/>
                </a:ext>
              </a:extLst>
            </p:cNvPr>
            <p:cNvCxnSpPr/>
            <p:nvPr/>
          </p:nvCxnSpPr>
          <p:spPr>
            <a:xfrm>
              <a:off x="816025" y="4442388"/>
              <a:ext cx="0" cy="4179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02DA4A45-2AEA-A01D-E5E0-6070339198FD}"/>
                </a:ext>
              </a:extLst>
            </p:cNvPr>
            <p:cNvCxnSpPr/>
            <p:nvPr/>
          </p:nvCxnSpPr>
          <p:spPr>
            <a:xfrm flipH="1">
              <a:off x="829060" y="4529144"/>
              <a:ext cx="211953" cy="760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BAF7B341-7FB2-B7EC-F2D5-B38E83F7CCF3}"/>
                </a:ext>
              </a:extLst>
            </p:cNvPr>
            <p:cNvCxnSpPr/>
            <p:nvPr/>
          </p:nvCxnSpPr>
          <p:spPr>
            <a:xfrm flipH="1">
              <a:off x="635018" y="4860350"/>
              <a:ext cx="181007" cy="115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79A36107-5999-8789-EEA9-C7A3D24565C6}"/>
                </a:ext>
              </a:extLst>
            </p:cNvPr>
            <p:cNvCxnSpPr/>
            <p:nvPr/>
          </p:nvCxnSpPr>
          <p:spPr>
            <a:xfrm>
              <a:off x="816025" y="4860350"/>
              <a:ext cx="224988" cy="115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5" name="Group 94">
            <a:extLst>
              <a:ext uri="{FF2B5EF4-FFF2-40B4-BE49-F238E27FC236}">
                <a16:creationId xmlns:a16="http://schemas.microsoft.com/office/drawing/2014/main" id="{53543EEC-BB54-B6BE-92C5-DC5E9D8F8785}"/>
              </a:ext>
            </a:extLst>
          </p:cNvPr>
          <p:cNvGrpSpPr/>
          <p:nvPr/>
        </p:nvGrpSpPr>
        <p:grpSpPr>
          <a:xfrm>
            <a:off x="7794575" y="5059305"/>
            <a:ext cx="405995" cy="742777"/>
            <a:chOff x="635018" y="4233123"/>
            <a:chExt cx="405995" cy="742777"/>
          </a:xfrm>
        </p:grpSpPr>
        <p:sp>
          <p:nvSpPr>
            <p:cNvPr id="96" name="Oval 95">
              <a:extLst>
                <a:ext uri="{FF2B5EF4-FFF2-40B4-BE49-F238E27FC236}">
                  <a16:creationId xmlns:a16="http://schemas.microsoft.com/office/drawing/2014/main" id="{5A0219E2-CA9F-92F3-D819-6FE900D3BF08}"/>
                </a:ext>
              </a:extLst>
            </p:cNvPr>
            <p:cNvSpPr/>
            <p:nvPr/>
          </p:nvSpPr>
          <p:spPr>
            <a:xfrm>
              <a:off x="717247" y="4233123"/>
              <a:ext cx="197555" cy="198601"/>
            </a:xfrm>
            <a:prstGeom prst="ellipse">
              <a:avLst/>
            </a:prstGeom>
            <a:solidFill>
              <a:schemeClr val="tx2">
                <a:alpha val="60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7" name="Straight Connector 96">
              <a:extLst>
                <a:ext uri="{FF2B5EF4-FFF2-40B4-BE49-F238E27FC236}">
                  <a16:creationId xmlns:a16="http://schemas.microsoft.com/office/drawing/2014/main" id="{A2FAD9D8-1478-3D39-CA28-E77C4BFF11B4}"/>
                </a:ext>
              </a:extLst>
            </p:cNvPr>
            <p:cNvCxnSpPr/>
            <p:nvPr/>
          </p:nvCxnSpPr>
          <p:spPr>
            <a:xfrm flipH="1" flipV="1">
              <a:off x="635018" y="4442388"/>
              <a:ext cx="181007" cy="1860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075C4AC1-D234-14C5-909E-F243B03541A7}"/>
                </a:ext>
              </a:extLst>
            </p:cNvPr>
            <p:cNvCxnSpPr/>
            <p:nvPr/>
          </p:nvCxnSpPr>
          <p:spPr>
            <a:xfrm>
              <a:off x="816025" y="4442388"/>
              <a:ext cx="0" cy="4179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61EA4AA5-4F00-6A59-3047-A54C3EEF5D85}"/>
                </a:ext>
              </a:extLst>
            </p:cNvPr>
            <p:cNvCxnSpPr/>
            <p:nvPr/>
          </p:nvCxnSpPr>
          <p:spPr>
            <a:xfrm flipH="1">
              <a:off x="829060" y="4529144"/>
              <a:ext cx="211953" cy="760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7F858AF9-32B0-3691-6184-94D1CA48B350}"/>
                </a:ext>
              </a:extLst>
            </p:cNvPr>
            <p:cNvCxnSpPr/>
            <p:nvPr/>
          </p:nvCxnSpPr>
          <p:spPr>
            <a:xfrm flipH="1">
              <a:off x="635018" y="4860350"/>
              <a:ext cx="181007" cy="115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5E71751A-7CC1-D7B9-7C64-AF9C7E8C3C4E}"/>
                </a:ext>
              </a:extLst>
            </p:cNvPr>
            <p:cNvCxnSpPr/>
            <p:nvPr/>
          </p:nvCxnSpPr>
          <p:spPr>
            <a:xfrm>
              <a:off x="816025" y="4860350"/>
              <a:ext cx="224988" cy="115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2" name="Group 101">
            <a:extLst>
              <a:ext uri="{FF2B5EF4-FFF2-40B4-BE49-F238E27FC236}">
                <a16:creationId xmlns:a16="http://schemas.microsoft.com/office/drawing/2014/main" id="{4C42BE17-2382-B2EC-F043-0F7BFB9ECA64}"/>
              </a:ext>
            </a:extLst>
          </p:cNvPr>
          <p:cNvGrpSpPr/>
          <p:nvPr/>
        </p:nvGrpSpPr>
        <p:grpSpPr>
          <a:xfrm>
            <a:off x="4336526" y="4260447"/>
            <a:ext cx="405995" cy="742777"/>
            <a:chOff x="635018" y="4233123"/>
            <a:chExt cx="405995" cy="742777"/>
          </a:xfrm>
        </p:grpSpPr>
        <p:sp>
          <p:nvSpPr>
            <p:cNvPr id="103" name="Oval 102">
              <a:extLst>
                <a:ext uri="{FF2B5EF4-FFF2-40B4-BE49-F238E27FC236}">
                  <a16:creationId xmlns:a16="http://schemas.microsoft.com/office/drawing/2014/main" id="{135B484B-D0D1-209F-1124-40A0A0644521}"/>
                </a:ext>
              </a:extLst>
            </p:cNvPr>
            <p:cNvSpPr/>
            <p:nvPr/>
          </p:nvSpPr>
          <p:spPr>
            <a:xfrm>
              <a:off x="717247" y="4233123"/>
              <a:ext cx="197555" cy="198601"/>
            </a:xfrm>
            <a:prstGeom prst="ellipse">
              <a:avLst/>
            </a:prstGeom>
            <a:solidFill>
              <a:schemeClr val="tx2">
                <a:alpha val="60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4" name="Straight Connector 103">
              <a:extLst>
                <a:ext uri="{FF2B5EF4-FFF2-40B4-BE49-F238E27FC236}">
                  <a16:creationId xmlns:a16="http://schemas.microsoft.com/office/drawing/2014/main" id="{915552A7-DC9C-C956-A31D-FAA3D5FB42F9}"/>
                </a:ext>
              </a:extLst>
            </p:cNvPr>
            <p:cNvCxnSpPr/>
            <p:nvPr/>
          </p:nvCxnSpPr>
          <p:spPr>
            <a:xfrm flipH="1" flipV="1">
              <a:off x="635018" y="4442388"/>
              <a:ext cx="181007" cy="1860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7C0BEA97-3EDC-6EC6-0197-ACC8557DB7D6}"/>
                </a:ext>
              </a:extLst>
            </p:cNvPr>
            <p:cNvCxnSpPr/>
            <p:nvPr/>
          </p:nvCxnSpPr>
          <p:spPr>
            <a:xfrm>
              <a:off x="816025" y="4442388"/>
              <a:ext cx="0" cy="4179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18495B2B-35C6-9A92-4062-848A88B65DC4}"/>
                </a:ext>
              </a:extLst>
            </p:cNvPr>
            <p:cNvCxnSpPr/>
            <p:nvPr/>
          </p:nvCxnSpPr>
          <p:spPr>
            <a:xfrm flipH="1">
              <a:off x="829060" y="4529144"/>
              <a:ext cx="211953" cy="760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770540F5-3B10-D763-A3EB-9909BFEE5FD2}"/>
                </a:ext>
              </a:extLst>
            </p:cNvPr>
            <p:cNvCxnSpPr/>
            <p:nvPr/>
          </p:nvCxnSpPr>
          <p:spPr>
            <a:xfrm flipH="1">
              <a:off x="635018" y="4860350"/>
              <a:ext cx="181007" cy="115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1DD946A3-3934-0E7D-7FDF-BF2C0B7EB274}"/>
                </a:ext>
              </a:extLst>
            </p:cNvPr>
            <p:cNvCxnSpPr/>
            <p:nvPr/>
          </p:nvCxnSpPr>
          <p:spPr>
            <a:xfrm>
              <a:off x="816025" y="4860350"/>
              <a:ext cx="224988" cy="115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9" name="Group 108">
            <a:extLst>
              <a:ext uri="{FF2B5EF4-FFF2-40B4-BE49-F238E27FC236}">
                <a16:creationId xmlns:a16="http://schemas.microsoft.com/office/drawing/2014/main" id="{0DA88CFA-5DE8-AC4C-6F51-E6302E379E92}"/>
              </a:ext>
            </a:extLst>
          </p:cNvPr>
          <p:cNvGrpSpPr/>
          <p:nvPr/>
        </p:nvGrpSpPr>
        <p:grpSpPr>
          <a:xfrm>
            <a:off x="3874949" y="3958802"/>
            <a:ext cx="405995" cy="742777"/>
            <a:chOff x="635018" y="4233123"/>
            <a:chExt cx="405995" cy="742777"/>
          </a:xfrm>
        </p:grpSpPr>
        <p:sp>
          <p:nvSpPr>
            <p:cNvPr id="110" name="Oval 109">
              <a:extLst>
                <a:ext uri="{FF2B5EF4-FFF2-40B4-BE49-F238E27FC236}">
                  <a16:creationId xmlns:a16="http://schemas.microsoft.com/office/drawing/2014/main" id="{6AEA80EF-B7E6-310E-C5AB-4DA60EE0C0CB}"/>
                </a:ext>
              </a:extLst>
            </p:cNvPr>
            <p:cNvSpPr/>
            <p:nvPr/>
          </p:nvSpPr>
          <p:spPr>
            <a:xfrm>
              <a:off x="717247" y="4233123"/>
              <a:ext cx="197555" cy="198601"/>
            </a:xfrm>
            <a:prstGeom prst="ellipse">
              <a:avLst/>
            </a:prstGeom>
            <a:solidFill>
              <a:schemeClr val="tx2">
                <a:alpha val="60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1" name="Straight Connector 110">
              <a:extLst>
                <a:ext uri="{FF2B5EF4-FFF2-40B4-BE49-F238E27FC236}">
                  <a16:creationId xmlns:a16="http://schemas.microsoft.com/office/drawing/2014/main" id="{0BA3694E-E338-0CA9-A9A0-BB66935D5EBA}"/>
                </a:ext>
              </a:extLst>
            </p:cNvPr>
            <p:cNvCxnSpPr/>
            <p:nvPr/>
          </p:nvCxnSpPr>
          <p:spPr>
            <a:xfrm flipH="1" flipV="1">
              <a:off x="635018" y="4442388"/>
              <a:ext cx="181007" cy="1860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50ABBB93-8AAE-D637-0EC8-5F7B4494CE12}"/>
                </a:ext>
              </a:extLst>
            </p:cNvPr>
            <p:cNvCxnSpPr/>
            <p:nvPr/>
          </p:nvCxnSpPr>
          <p:spPr>
            <a:xfrm>
              <a:off x="816025" y="4442388"/>
              <a:ext cx="0" cy="4179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87A6A636-AE19-3B3F-7FAA-12E5A4126CAB}"/>
                </a:ext>
              </a:extLst>
            </p:cNvPr>
            <p:cNvCxnSpPr/>
            <p:nvPr/>
          </p:nvCxnSpPr>
          <p:spPr>
            <a:xfrm flipH="1">
              <a:off x="829060" y="4529144"/>
              <a:ext cx="211953" cy="760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D397E8AA-96A8-BBE3-5A64-A66422F5412C}"/>
                </a:ext>
              </a:extLst>
            </p:cNvPr>
            <p:cNvCxnSpPr/>
            <p:nvPr/>
          </p:nvCxnSpPr>
          <p:spPr>
            <a:xfrm flipH="1">
              <a:off x="635018" y="4860350"/>
              <a:ext cx="181007" cy="115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C16BA501-4A05-DECB-038C-CAB068DBDB4C}"/>
                </a:ext>
              </a:extLst>
            </p:cNvPr>
            <p:cNvCxnSpPr/>
            <p:nvPr/>
          </p:nvCxnSpPr>
          <p:spPr>
            <a:xfrm>
              <a:off x="816025" y="4860350"/>
              <a:ext cx="224988" cy="115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16" name="Group 115">
            <a:extLst>
              <a:ext uri="{FF2B5EF4-FFF2-40B4-BE49-F238E27FC236}">
                <a16:creationId xmlns:a16="http://schemas.microsoft.com/office/drawing/2014/main" id="{F7825865-1A05-0320-3F3B-ED81516C1DD2}"/>
              </a:ext>
            </a:extLst>
          </p:cNvPr>
          <p:cNvGrpSpPr/>
          <p:nvPr/>
        </p:nvGrpSpPr>
        <p:grpSpPr>
          <a:xfrm>
            <a:off x="4672777" y="3753337"/>
            <a:ext cx="405995" cy="742777"/>
            <a:chOff x="635018" y="4233123"/>
            <a:chExt cx="405995" cy="742777"/>
          </a:xfrm>
        </p:grpSpPr>
        <p:sp>
          <p:nvSpPr>
            <p:cNvPr id="117" name="Oval 116">
              <a:extLst>
                <a:ext uri="{FF2B5EF4-FFF2-40B4-BE49-F238E27FC236}">
                  <a16:creationId xmlns:a16="http://schemas.microsoft.com/office/drawing/2014/main" id="{D5147D9A-3A3C-7758-84F8-08139C0E69EF}"/>
                </a:ext>
              </a:extLst>
            </p:cNvPr>
            <p:cNvSpPr/>
            <p:nvPr/>
          </p:nvSpPr>
          <p:spPr>
            <a:xfrm>
              <a:off x="717247" y="4233123"/>
              <a:ext cx="197555" cy="198601"/>
            </a:xfrm>
            <a:prstGeom prst="ellipse">
              <a:avLst/>
            </a:prstGeom>
            <a:solidFill>
              <a:schemeClr val="tx2">
                <a:alpha val="60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8" name="Straight Connector 117">
              <a:extLst>
                <a:ext uri="{FF2B5EF4-FFF2-40B4-BE49-F238E27FC236}">
                  <a16:creationId xmlns:a16="http://schemas.microsoft.com/office/drawing/2014/main" id="{8A224956-5DE1-4E75-B90F-323C1B5CE4AC}"/>
                </a:ext>
              </a:extLst>
            </p:cNvPr>
            <p:cNvCxnSpPr/>
            <p:nvPr/>
          </p:nvCxnSpPr>
          <p:spPr>
            <a:xfrm flipH="1" flipV="1">
              <a:off x="635018" y="4442388"/>
              <a:ext cx="181007" cy="1860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73A3250A-CF9B-3266-C31D-6B4FC987930D}"/>
                </a:ext>
              </a:extLst>
            </p:cNvPr>
            <p:cNvCxnSpPr/>
            <p:nvPr/>
          </p:nvCxnSpPr>
          <p:spPr>
            <a:xfrm>
              <a:off x="816025" y="4442388"/>
              <a:ext cx="0" cy="4179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F2670DF1-2C9E-7E8D-9D1F-681DBFDEB450}"/>
                </a:ext>
              </a:extLst>
            </p:cNvPr>
            <p:cNvCxnSpPr/>
            <p:nvPr/>
          </p:nvCxnSpPr>
          <p:spPr>
            <a:xfrm flipH="1">
              <a:off x="829060" y="4529144"/>
              <a:ext cx="211953" cy="760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D608B15E-6E06-B0B5-E785-35BF9B1D147B}"/>
                </a:ext>
              </a:extLst>
            </p:cNvPr>
            <p:cNvCxnSpPr/>
            <p:nvPr/>
          </p:nvCxnSpPr>
          <p:spPr>
            <a:xfrm flipH="1">
              <a:off x="635018" y="4860350"/>
              <a:ext cx="181007" cy="115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E85DEE17-76D4-3205-F1A5-407DE4686E7B}"/>
                </a:ext>
              </a:extLst>
            </p:cNvPr>
            <p:cNvCxnSpPr/>
            <p:nvPr/>
          </p:nvCxnSpPr>
          <p:spPr>
            <a:xfrm>
              <a:off x="816025" y="4860350"/>
              <a:ext cx="224988" cy="115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23" name="Straight Connector 122">
            <a:extLst>
              <a:ext uri="{FF2B5EF4-FFF2-40B4-BE49-F238E27FC236}">
                <a16:creationId xmlns:a16="http://schemas.microsoft.com/office/drawing/2014/main" id="{046B4A9E-B612-14F5-C7DC-58A565CEDD70}"/>
              </a:ext>
            </a:extLst>
          </p:cNvPr>
          <p:cNvCxnSpPr/>
          <p:nvPr/>
        </p:nvCxnSpPr>
        <p:spPr>
          <a:xfrm flipH="1">
            <a:off x="4068990" y="2499461"/>
            <a:ext cx="267535" cy="1387279"/>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30A58687-E140-DE08-2F0C-6006E72FBF5C}"/>
              </a:ext>
            </a:extLst>
          </p:cNvPr>
          <p:cNvCxnSpPr/>
          <p:nvPr/>
        </p:nvCxnSpPr>
        <p:spPr>
          <a:xfrm flipH="1">
            <a:off x="4517532" y="2494782"/>
            <a:ext cx="13036" cy="1704514"/>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8A273CE5-9644-3C95-1C60-D39624675844}"/>
              </a:ext>
            </a:extLst>
          </p:cNvPr>
          <p:cNvCxnSpPr/>
          <p:nvPr/>
        </p:nvCxnSpPr>
        <p:spPr>
          <a:xfrm>
            <a:off x="4806544" y="2461049"/>
            <a:ext cx="47239" cy="1271467"/>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126" name="Oval 125">
            <a:extLst>
              <a:ext uri="{FF2B5EF4-FFF2-40B4-BE49-F238E27FC236}">
                <a16:creationId xmlns:a16="http://schemas.microsoft.com/office/drawing/2014/main" id="{C1997D18-55D1-2162-83D7-A1D3168B8181}"/>
              </a:ext>
            </a:extLst>
          </p:cNvPr>
          <p:cNvSpPr/>
          <p:nvPr/>
        </p:nvSpPr>
        <p:spPr>
          <a:xfrm>
            <a:off x="3332265" y="3629594"/>
            <a:ext cx="2261754" cy="1992682"/>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71A1E946-FB79-984B-A050-CD74475F36A3}"/>
              </a:ext>
            </a:extLst>
          </p:cNvPr>
          <p:cNvSpPr txBox="1"/>
          <p:nvPr/>
        </p:nvSpPr>
        <p:spPr>
          <a:xfrm>
            <a:off x="3959315" y="4993260"/>
            <a:ext cx="1363350" cy="646331"/>
          </a:xfrm>
          <a:prstGeom prst="rect">
            <a:avLst/>
          </a:prstGeom>
          <a:noFill/>
        </p:spPr>
        <p:txBody>
          <a:bodyPr wrap="square" rtlCol="0">
            <a:spAutoFit/>
          </a:bodyPr>
          <a:lstStyle/>
          <a:p>
            <a:r>
              <a:rPr lang="en-US" dirty="0"/>
              <a:t>Local Church</a:t>
            </a:r>
          </a:p>
        </p:txBody>
      </p:sp>
      <p:sp>
        <p:nvSpPr>
          <p:cNvPr id="128" name="Rectangle 127">
            <a:extLst>
              <a:ext uri="{FF2B5EF4-FFF2-40B4-BE49-F238E27FC236}">
                <a16:creationId xmlns:a16="http://schemas.microsoft.com/office/drawing/2014/main" id="{1C4DDE99-3BE7-49B2-F267-7A7B359DFDE8}"/>
              </a:ext>
            </a:extLst>
          </p:cNvPr>
          <p:cNvSpPr/>
          <p:nvPr/>
        </p:nvSpPr>
        <p:spPr>
          <a:xfrm>
            <a:off x="6012971" y="3277540"/>
            <a:ext cx="2993914" cy="16293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60" b="1" dirty="0"/>
              <a:t>Repent &amp; Be Baptized (Acts 2:38)</a:t>
            </a:r>
          </a:p>
          <a:p>
            <a:pPr algn="ctr"/>
            <a:endParaRPr lang="en-US" sz="1560" b="1" dirty="0"/>
          </a:p>
          <a:p>
            <a:pPr algn="ctr"/>
            <a:r>
              <a:rPr lang="en-US" sz="1560" b="1" dirty="0"/>
              <a:t>“The Lord added to their number day by day those who were being saved” (Acts 2:47)</a:t>
            </a:r>
          </a:p>
        </p:txBody>
      </p:sp>
    </p:spTree>
    <p:extLst>
      <p:ext uri="{BB962C8B-B14F-4D97-AF65-F5344CB8AC3E}">
        <p14:creationId xmlns:p14="http://schemas.microsoft.com/office/powerpoint/2010/main" val="379780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dissolve">
                                      <p:cBhvr>
                                        <p:cTn id="7" dur="500"/>
                                        <p:tgtEl>
                                          <p:spTgt spid="73"/>
                                        </p:tgtEl>
                                      </p:cBhvr>
                                    </p:animEffect>
                                  </p:childTnLst>
                                </p:cTn>
                              </p:par>
                              <p:par>
                                <p:cTn id="8" presetID="9" presetClass="entr" presetSubtype="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dissolve">
                                      <p:cBhvr>
                                        <p:cTn id="10" dur="500"/>
                                        <p:tgtEl>
                                          <p:spTgt spid="56"/>
                                        </p:tgtEl>
                                      </p:cBhvr>
                                    </p:animEffect>
                                  </p:childTnLst>
                                </p:cTn>
                              </p:par>
                              <p:par>
                                <p:cTn id="11" presetID="9"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dissolve">
                                      <p:cBhvr>
                                        <p:cTn id="13" dur="500"/>
                                        <p:tgtEl>
                                          <p:spTgt spid="70"/>
                                        </p:tgtEl>
                                      </p:cBhvr>
                                    </p:animEffect>
                                  </p:childTnLst>
                                </p:cTn>
                              </p:par>
                              <p:par>
                                <p:cTn id="14" presetID="9"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dissolve">
                                      <p:cBhvr>
                                        <p:cTn id="16" dur="500"/>
                                        <p:tgtEl>
                                          <p:spTgt spid="49"/>
                                        </p:tgtEl>
                                      </p:cBhvr>
                                    </p:animEffect>
                                  </p:childTnLst>
                                </p:cTn>
                              </p:par>
                              <p:par>
                                <p:cTn id="17" presetID="9" presetClass="entr" presetSubtype="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dissolve">
                                      <p:cBhvr>
                                        <p:cTn id="19" dur="500"/>
                                        <p:tgtEl>
                                          <p:spTgt spid="71"/>
                                        </p:tgtEl>
                                      </p:cBhvr>
                                    </p:animEffect>
                                  </p:childTnLst>
                                </p:cTn>
                              </p:par>
                              <p:par>
                                <p:cTn id="20" presetID="9" presetClass="entr" presetSubtype="0"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dissolve">
                                      <p:cBhvr>
                                        <p:cTn id="22" dur="500"/>
                                        <p:tgtEl>
                                          <p:spTgt spid="72"/>
                                        </p:tgtEl>
                                      </p:cBhvr>
                                    </p:animEffect>
                                  </p:childTnLst>
                                </p:cTn>
                              </p:par>
                              <p:par>
                                <p:cTn id="23" presetID="9"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dissolve">
                                      <p:cBhvr>
                                        <p:cTn id="25" dur="500"/>
                                        <p:tgtEl>
                                          <p:spTgt spid="6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dissolve">
                                      <p:cBhvr>
                                        <p:cTn id="33" dur="500"/>
                                        <p:tgtEl>
                                          <p:spTgt spid="46"/>
                                        </p:tgtEl>
                                      </p:cBhvr>
                                    </p:animEffect>
                                  </p:childTnLst>
                                </p:cTn>
                              </p:par>
                              <p:par>
                                <p:cTn id="34" presetID="9"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dissolve">
                                      <p:cBhvr>
                                        <p:cTn id="36" dur="500"/>
                                        <p:tgtEl>
                                          <p:spTgt spid="32"/>
                                        </p:tgtEl>
                                      </p:cBhvr>
                                    </p:animEffect>
                                  </p:childTnLst>
                                </p:cTn>
                              </p:par>
                              <p:par>
                                <p:cTn id="37" presetID="9"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dissolve">
                                      <p:cBhvr>
                                        <p:cTn id="39" dur="500"/>
                                        <p:tgtEl>
                                          <p:spTgt spid="39"/>
                                        </p:tgtEl>
                                      </p:cBhvr>
                                    </p:animEffect>
                                  </p:childTnLst>
                                </p:cTn>
                              </p:par>
                              <p:par>
                                <p:cTn id="40" presetID="9"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dissolve">
                                      <p:cBhvr>
                                        <p:cTn id="42" dur="500"/>
                                        <p:tgtEl>
                                          <p:spTgt spid="48"/>
                                        </p:tgtEl>
                                      </p:cBhvr>
                                    </p:animEffect>
                                  </p:childTnLst>
                                </p:cTn>
                              </p:par>
                              <p:par>
                                <p:cTn id="43" presetID="9"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dissolve">
                                      <p:cBhvr>
                                        <p:cTn id="45" dur="500"/>
                                        <p:tgtEl>
                                          <p:spTgt spid="25"/>
                                        </p:tgtEl>
                                      </p:cBhvr>
                                    </p:animEffect>
                                  </p:childTnLst>
                                </p:cTn>
                              </p:par>
                              <p:par>
                                <p:cTn id="46" presetID="9"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dissolve">
                                      <p:cBhvr>
                                        <p:cTn id="48" dur="500"/>
                                        <p:tgtEl>
                                          <p:spTgt spid="18"/>
                                        </p:tgtEl>
                                      </p:cBhvr>
                                    </p:animEffect>
                                  </p:childTnLst>
                                </p:cTn>
                              </p:par>
                              <p:par>
                                <p:cTn id="49" presetID="9" presetClass="entr" presetSubtype="0"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dissolve">
                                      <p:cBhvr>
                                        <p:cTn id="51" dur="500"/>
                                        <p:tgtEl>
                                          <p:spTgt spid="47"/>
                                        </p:tgtEl>
                                      </p:cBhvr>
                                    </p:animEffect>
                                  </p:childTnLst>
                                </p:cTn>
                              </p:par>
                              <p:par>
                                <p:cTn id="52" presetID="9" presetClass="entr" presetSubtype="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dissolve">
                                      <p:cBhvr>
                                        <p:cTn id="54" dur="500"/>
                                        <p:tgtEl>
                                          <p:spTgt spid="16"/>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dissolv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dissolve">
                                      <p:cBhvr>
                                        <p:cTn id="62" dur="500"/>
                                        <p:tgtEl>
                                          <p:spTgt spid="74"/>
                                        </p:tgtEl>
                                      </p:cBhvr>
                                    </p:animEffect>
                                  </p:childTnLst>
                                </p:cTn>
                              </p:par>
                              <p:par>
                                <p:cTn id="63" presetID="9" presetClass="entr" presetSubtype="0" fill="hold" nodeType="withEffect">
                                  <p:stCondLst>
                                    <p:cond delay="0"/>
                                  </p:stCondLst>
                                  <p:childTnLst>
                                    <p:set>
                                      <p:cBhvr>
                                        <p:cTn id="64" dur="1" fill="hold">
                                          <p:stCondLst>
                                            <p:cond delay="0"/>
                                          </p:stCondLst>
                                        </p:cTn>
                                        <p:tgtEl>
                                          <p:spTgt spid="81"/>
                                        </p:tgtEl>
                                        <p:attrNameLst>
                                          <p:attrName>style.visibility</p:attrName>
                                        </p:attrNameLst>
                                      </p:cBhvr>
                                      <p:to>
                                        <p:strVal val="visible"/>
                                      </p:to>
                                    </p:set>
                                    <p:animEffect transition="in" filter="dissolve">
                                      <p:cBhvr>
                                        <p:cTn id="65" dur="500"/>
                                        <p:tgtEl>
                                          <p:spTgt spid="81"/>
                                        </p:tgtEl>
                                      </p:cBhvr>
                                    </p:animEffect>
                                  </p:childTnLst>
                                </p:cTn>
                              </p:par>
                              <p:par>
                                <p:cTn id="66" presetID="9" presetClass="entr" presetSubtype="0" fill="hold" nodeType="withEffect">
                                  <p:stCondLst>
                                    <p:cond delay="0"/>
                                  </p:stCondLst>
                                  <p:childTnLst>
                                    <p:set>
                                      <p:cBhvr>
                                        <p:cTn id="67" dur="1" fill="hold">
                                          <p:stCondLst>
                                            <p:cond delay="0"/>
                                          </p:stCondLst>
                                        </p:cTn>
                                        <p:tgtEl>
                                          <p:spTgt spid="95"/>
                                        </p:tgtEl>
                                        <p:attrNameLst>
                                          <p:attrName>style.visibility</p:attrName>
                                        </p:attrNameLst>
                                      </p:cBhvr>
                                      <p:to>
                                        <p:strVal val="visible"/>
                                      </p:to>
                                    </p:set>
                                    <p:animEffect transition="in" filter="dissolve">
                                      <p:cBhvr>
                                        <p:cTn id="68" dur="500"/>
                                        <p:tgtEl>
                                          <p:spTgt spid="95"/>
                                        </p:tgtEl>
                                      </p:cBhvr>
                                    </p:animEffect>
                                  </p:childTnLst>
                                </p:cTn>
                              </p:par>
                              <p:par>
                                <p:cTn id="69" presetID="9" presetClass="entr" presetSubtype="0" fill="hold" nodeType="with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dissolve">
                                      <p:cBhvr>
                                        <p:cTn id="71" dur="500"/>
                                        <p:tgtEl>
                                          <p:spTgt spid="88"/>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128"/>
                                        </p:tgtEl>
                                        <p:attrNameLst>
                                          <p:attrName>style.visibility</p:attrName>
                                        </p:attrNameLst>
                                      </p:cBhvr>
                                      <p:to>
                                        <p:strVal val="visible"/>
                                      </p:to>
                                    </p:set>
                                    <p:animEffect transition="in" filter="dissolve">
                                      <p:cBhvr>
                                        <p:cTn id="76" dur="500"/>
                                        <p:tgtEl>
                                          <p:spTgt spid="128"/>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nodeType="clickEffect">
                                  <p:stCondLst>
                                    <p:cond delay="0"/>
                                  </p:stCondLst>
                                  <p:childTnLst>
                                    <p:set>
                                      <p:cBhvr>
                                        <p:cTn id="80" dur="1" fill="hold">
                                          <p:stCondLst>
                                            <p:cond delay="0"/>
                                          </p:stCondLst>
                                        </p:cTn>
                                        <p:tgtEl>
                                          <p:spTgt spid="123"/>
                                        </p:tgtEl>
                                        <p:attrNameLst>
                                          <p:attrName>style.visibility</p:attrName>
                                        </p:attrNameLst>
                                      </p:cBhvr>
                                      <p:to>
                                        <p:strVal val="visible"/>
                                      </p:to>
                                    </p:set>
                                    <p:animEffect transition="in" filter="dissolve">
                                      <p:cBhvr>
                                        <p:cTn id="81" dur="500"/>
                                        <p:tgtEl>
                                          <p:spTgt spid="123"/>
                                        </p:tgtEl>
                                      </p:cBhvr>
                                    </p:animEffect>
                                  </p:childTnLst>
                                </p:cTn>
                              </p:par>
                              <p:par>
                                <p:cTn id="82" presetID="9" presetClass="entr" presetSubtype="0" fill="hold" nodeType="withEffect">
                                  <p:stCondLst>
                                    <p:cond delay="0"/>
                                  </p:stCondLst>
                                  <p:childTnLst>
                                    <p:set>
                                      <p:cBhvr>
                                        <p:cTn id="83" dur="1" fill="hold">
                                          <p:stCondLst>
                                            <p:cond delay="0"/>
                                          </p:stCondLst>
                                        </p:cTn>
                                        <p:tgtEl>
                                          <p:spTgt spid="124"/>
                                        </p:tgtEl>
                                        <p:attrNameLst>
                                          <p:attrName>style.visibility</p:attrName>
                                        </p:attrNameLst>
                                      </p:cBhvr>
                                      <p:to>
                                        <p:strVal val="visible"/>
                                      </p:to>
                                    </p:set>
                                    <p:animEffect transition="in" filter="dissolve">
                                      <p:cBhvr>
                                        <p:cTn id="84" dur="500"/>
                                        <p:tgtEl>
                                          <p:spTgt spid="124"/>
                                        </p:tgtEl>
                                      </p:cBhvr>
                                    </p:animEffect>
                                  </p:childTnLst>
                                </p:cTn>
                              </p:par>
                              <p:par>
                                <p:cTn id="85" presetID="9" presetClass="entr" presetSubtype="0" fill="hold" nodeType="withEffect">
                                  <p:stCondLst>
                                    <p:cond delay="0"/>
                                  </p:stCondLst>
                                  <p:childTnLst>
                                    <p:set>
                                      <p:cBhvr>
                                        <p:cTn id="86" dur="1" fill="hold">
                                          <p:stCondLst>
                                            <p:cond delay="0"/>
                                          </p:stCondLst>
                                        </p:cTn>
                                        <p:tgtEl>
                                          <p:spTgt spid="125"/>
                                        </p:tgtEl>
                                        <p:attrNameLst>
                                          <p:attrName>style.visibility</p:attrName>
                                        </p:attrNameLst>
                                      </p:cBhvr>
                                      <p:to>
                                        <p:strVal val="visible"/>
                                      </p:to>
                                    </p:set>
                                    <p:animEffect transition="in" filter="dissolve">
                                      <p:cBhvr>
                                        <p:cTn id="87" dur="500"/>
                                        <p:tgtEl>
                                          <p:spTgt spid="125"/>
                                        </p:tgtEl>
                                      </p:cBhvr>
                                    </p:animEffect>
                                  </p:childTnLst>
                                </p:cTn>
                              </p:par>
                              <p:par>
                                <p:cTn id="88" presetID="9" presetClass="entr" presetSubtype="0" fill="hold" nodeType="withEffect">
                                  <p:stCondLst>
                                    <p:cond delay="0"/>
                                  </p:stCondLst>
                                  <p:childTnLst>
                                    <p:set>
                                      <p:cBhvr>
                                        <p:cTn id="89" dur="1" fill="hold">
                                          <p:stCondLst>
                                            <p:cond delay="0"/>
                                          </p:stCondLst>
                                        </p:cTn>
                                        <p:tgtEl>
                                          <p:spTgt spid="116"/>
                                        </p:tgtEl>
                                        <p:attrNameLst>
                                          <p:attrName>style.visibility</p:attrName>
                                        </p:attrNameLst>
                                      </p:cBhvr>
                                      <p:to>
                                        <p:strVal val="visible"/>
                                      </p:to>
                                    </p:set>
                                    <p:animEffect transition="in" filter="dissolve">
                                      <p:cBhvr>
                                        <p:cTn id="90" dur="500"/>
                                        <p:tgtEl>
                                          <p:spTgt spid="116"/>
                                        </p:tgtEl>
                                      </p:cBhvr>
                                    </p:animEffect>
                                  </p:childTnLst>
                                </p:cTn>
                              </p:par>
                              <p:par>
                                <p:cTn id="91" presetID="9" presetClass="entr" presetSubtype="0" fill="hold" nodeType="withEffect">
                                  <p:stCondLst>
                                    <p:cond delay="0"/>
                                  </p:stCondLst>
                                  <p:childTnLst>
                                    <p:set>
                                      <p:cBhvr>
                                        <p:cTn id="92" dur="1" fill="hold">
                                          <p:stCondLst>
                                            <p:cond delay="0"/>
                                          </p:stCondLst>
                                        </p:cTn>
                                        <p:tgtEl>
                                          <p:spTgt spid="102"/>
                                        </p:tgtEl>
                                        <p:attrNameLst>
                                          <p:attrName>style.visibility</p:attrName>
                                        </p:attrNameLst>
                                      </p:cBhvr>
                                      <p:to>
                                        <p:strVal val="visible"/>
                                      </p:to>
                                    </p:set>
                                    <p:animEffect transition="in" filter="dissolve">
                                      <p:cBhvr>
                                        <p:cTn id="93" dur="500"/>
                                        <p:tgtEl>
                                          <p:spTgt spid="102"/>
                                        </p:tgtEl>
                                      </p:cBhvr>
                                    </p:animEffect>
                                  </p:childTnLst>
                                </p:cTn>
                              </p:par>
                              <p:par>
                                <p:cTn id="94" presetID="9" presetClass="entr" presetSubtype="0" fill="hold" nodeType="withEffect">
                                  <p:stCondLst>
                                    <p:cond delay="0"/>
                                  </p:stCondLst>
                                  <p:childTnLst>
                                    <p:set>
                                      <p:cBhvr>
                                        <p:cTn id="95" dur="1" fill="hold">
                                          <p:stCondLst>
                                            <p:cond delay="0"/>
                                          </p:stCondLst>
                                        </p:cTn>
                                        <p:tgtEl>
                                          <p:spTgt spid="109"/>
                                        </p:tgtEl>
                                        <p:attrNameLst>
                                          <p:attrName>style.visibility</p:attrName>
                                        </p:attrNameLst>
                                      </p:cBhvr>
                                      <p:to>
                                        <p:strVal val="visible"/>
                                      </p:to>
                                    </p:set>
                                    <p:animEffect transition="in" filter="dissolve">
                                      <p:cBhvr>
                                        <p:cTn id="96" dur="500"/>
                                        <p:tgtEl>
                                          <p:spTgt spid="109"/>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dissolve">
                                      <p:cBhvr>
                                        <p:cTn id="99" dur="500"/>
                                        <p:tgtEl>
                                          <p:spTgt spid="127"/>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126"/>
                                        </p:tgtEl>
                                        <p:attrNameLst>
                                          <p:attrName>style.visibility</p:attrName>
                                        </p:attrNameLst>
                                      </p:cBhvr>
                                      <p:to>
                                        <p:strVal val="visible"/>
                                      </p:to>
                                    </p:set>
                                    <p:animEffect transition="in" filter="dissolve">
                                      <p:cBhvr>
                                        <p:cTn id="102"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3" grpId="0" animBg="1"/>
      <p:bldP spid="126" grpId="0" animBg="1"/>
      <p:bldP spid="127" grpId="0"/>
      <p:bldP spid="1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DABD"/>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F6A63D4-9E8D-C759-7BD3-D0B3E6053DFC}"/>
              </a:ext>
            </a:extLst>
          </p:cNvPr>
          <p:cNvSpPr>
            <a:spLocks noGrp="1"/>
          </p:cNvSpPr>
          <p:nvPr>
            <p:ph type="title"/>
          </p:nvPr>
        </p:nvSpPr>
        <p:spPr>
          <a:xfrm>
            <a:off x="1471793" y="36964"/>
            <a:ext cx="5911046" cy="815491"/>
          </a:xfrm>
          <a:solidFill>
            <a:srgbClr val="EBDABD">
              <a:alpha val="69699"/>
            </a:srgbClr>
          </a:solidFill>
        </p:spPr>
        <p:txBody>
          <a:bodyPr>
            <a:normAutofit/>
          </a:bodyPr>
          <a:lstStyle/>
          <a:p>
            <a:pPr algn="ctr"/>
            <a:r>
              <a:rPr lang="en-US" b="1" dirty="0"/>
              <a:t>Local Church</a:t>
            </a:r>
          </a:p>
        </p:txBody>
      </p:sp>
      <p:sp>
        <p:nvSpPr>
          <p:cNvPr id="2" name="Oval 1">
            <a:extLst>
              <a:ext uri="{FF2B5EF4-FFF2-40B4-BE49-F238E27FC236}">
                <a16:creationId xmlns:a16="http://schemas.microsoft.com/office/drawing/2014/main" id="{F1271D21-E348-94B7-FF9E-D5841F327FAF}"/>
              </a:ext>
            </a:extLst>
          </p:cNvPr>
          <p:cNvSpPr/>
          <p:nvPr/>
        </p:nvSpPr>
        <p:spPr>
          <a:xfrm>
            <a:off x="4406976" y="2449876"/>
            <a:ext cx="1056271" cy="968732"/>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G</a:t>
            </a:r>
          </a:p>
        </p:txBody>
      </p:sp>
      <p:sp>
        <p:nvSpPr>
          <p:cNvPr id="3" name="Oval 2">
            <a:extLst>
              <a:ext uri="{FF2B5EF4-FFF2-40B4-BE49-F238E27FC236}">
                <a16:creationId xmlns:a16="http://schemas.microsoft.com/office/drawing/2014/main" id="{6849AD91-51ED-2D13-3022-E904B28A4C41}"/>
              </a:ext>
            </a:extLst>
          </p:cNvPr>
          <p:cNvSpPr/>
          <p:nvPr/>
        </p:nvSpPr>
        <p:spPr>
          <a:xfrm>
            <a:off x="3612444" y="2884278"/>
            <a:ext cx="1056271" cy="968732"/>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C</a:t>
            </a:r>
            <a:endParaRPr lang="en-US" sz="1200" dirty="0">
              <a:solidFill>
                <a:schemeClr val="tx1"/>
              </a:solidFill>
            </a:endParaRPr>
          </a:p>
        </p:txBody>
      </p:sp>
      <p:sp>
        <p:nvSpPr>
          <p:cNvPr id="4" name="Oval 3">
            <a:extLst>
              <a:ext uri="{FF2B5EF4-FFF2-40B4-BE49-F238E27FC236}">
                <a16:creationId xmlns:a16="http://schemas.microsoft.com/office/drawing/2014/main" id="{38CEF45E-24FA-D25A-2CD6-54DA2235793E}"/>
              </a:ext>
            </a:extLst>
          </p:cNvPr>
          <p:cNvSpPr/>
          <p:nvPr/>
        </p:nvSpPr>
        <p:spPr>
          <a:xfrm>
            <a:off x="4406976" y="3280941"/>
            <a:ext cx="1056271" cy="968732"/>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S</a:t>
            </a:r>
            <a:endParaRPr lang="en-US" sz="800" dirty="0">
              <a:solidFill>
                <a:schemeClr val="tx1"/>
              </a:solidFill>
            </a:endParaRPr>
          </a:p>
        </p:txBody>
      </p:sp>
      <p:sp>
        <p:nvSpPr>
          <p:cNvPr id="5" name="Oval 4">
            <a:extLst>
              <a:ext uri="{FF2B5EF4-FFF2-40B4-BE49-F238E27FC236}">
                <a16:creationId xmlns:a16="http://schemas.microsoft.com/office/drawing/2014/main" id="{76A7F99A-7EE8-1BE1-E484-7DC492ADBFEC}"/>
              </a:ext>
            </a:extLst>
          </p:cNvPr>
          <p:cNvSpPr/>
          <p:nvPr/>
        </p:nvSpPr>
        <p:spPr>
          <a:xfrm>
            <a:off x="5151978" y="2992969"/>
            <a:ext cx="1056271" cy="968732"/>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60" dirty="0">
                <a:solidFill>
                  <a:schemeClr val="tx1"/>
                </a:solidFill>
              </a:rPr>
              <a:t>Sinner</a:t>
            </a:r>
          </a:p>
        </p:txBody>
      </p:sp>
      <p:cxnSp>
        <p:nvCxnSpPr>
          <p:cNvPr id="6" name="Straight Connector 5">
            <a:extLst>
              <a:ext uri="{FF2B5EF4-FFF2-40B4-BE49-F238E27FC236}">
                <a16:creationId xmlns:a16="http://schemas.microsoft.com/office/drawing/2014/main" id="{E7505C05-BBB8-1125-3042-24DBE7704D47}"/>
              </a:ext>
            </a:extLst>
          </p:cNvPr>
          <p:cNvCxnSpPr>
            <a:stCxn id="3" idx="0"/>
          </p:cNvCxnSpPr>
          <p:nvPr/>
        </p:nvCxnSpPr>
        <p:spPr>
          <a:xfrm flipV="1">
            <a:off x="4140580" y="1872454"/>
            <a:ext cx="0" cy="1011823"/>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55D8EA8-3010-F356-AE97-EF452272D0C4}"/>
              </a:ext>
            </a:extLst>
          </p:cNvPr>
          <p:cNvCxnSpPr>
            <a:endCxn id="9" idx="4"/>
          </p:cNvCxnSpPr>
          <p:nvPr/>
        </p:nvCxnSpPr>
        <p:spPr>
          <a:xfrm flipH="1" flipV="1">
            <a:off x="4163705" y="1963763"/>
            <a:ext cx="599386" cy="1317179"/>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F12AF5B1-9AE8-9B85-5810-D30BB5E5BDD4}"/>
              </a:ext>
            </a:extLst>
          </p:cNvPr>
          <p:cNvCxnSpPr>
            <a:stCxn id="2" idx="1"/>
          </p:cNvCxnSpPr>
          <p:nvPr/>
        </p:nvCxnSpPr>
        <p:spPr>
          <a:xfrm flipH="1" flipV="1">
            <a:off x="4140580" y="1872454"/>
            <a:ext cx="421084" cy="719291"/>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DFAA928D-4F56-76E7-7360-629FFA9B0528}"/>
              </a:ext>
            </a:extLst>
          </p:cNvPr>
          <p:cNvSpPr/>
          <p:nvPr/>
        </p:nvSpPr>
        <p:spPr>
          <a:xfrm>
            <a:off x="3392297" y="1200718"/>
            <a:ext cx="1542815" cy="763044"/>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Christ</a:t>
            </a:r>
          </a:p>
        </p:txBody>
      </p:sp>
      <p:sp>
        <p:nvSpPr>
          <p:cNvPr id="10" name="Rectangle 9">
            <a:extLst>
              <a:ext uri="{FF2B5EF4-FFF2-40B4-BE49-F238E27FC236}">
                <a16:creationId xmlns:a16="http://schemas.microsoft.com/office/drawing/2014/main" id="{BDF70039-FB63-3D4B-FA1D-73014F068FE4}"/>
              </a:ext>
            </a:extLst>
          </p:cNvPr>
          <p:cNvSpPr/>
          <p:nvPr/>
        </p:nvSpPr>
        <p:spPr>
          <a:xfrm>
            <a:off x="40602" y="2449877"/>
            <a:ext cx="3367930" cy="8310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 baptized</a:t>
            </a:r>
            <a:r>
              <a:rPr lang="mr-IN" b="1" dirty="0"/>
              <a:t>…</a:t>
            </a:r>
            <a:r>
              <a:rPr lang="en-US" b="1" dirty="0"/>
              <a:t> Crispus and Gaius”</a:t>
            </a:r>
          </a:p>
          <a:p>
            <a:pPr algn="ctr"/>
            <a:r>
              <a:rPr lang="en-US" b="1" dirty="0"/>
              <a:t>1 Corinthians 1:14</a:t>
            </a:r>
          </a:p>
        </p:txBody>
      </p:sp>
      <p:sp>
        <p:nvSpPr>
          <p:cNvPr id="11" name="Rectangle 10">
            <a:extLst>
              <a:ext uri="{FF2B5EF4-FFF2-40B4-BE49-F238E27FC236}">
                <a16:creationId xmlns:a16="http://schemas.microsoft.com/office/drawing/2014/main" id="{00FF882F-EAD7-E320-633E-C9FCC29BC776}"/>
              </a:ext>
            </a:extLst>
          </p:cNvPr>
          <p:cNvSpPr/>
          <p:nvPr/>
        </p:nvSpPr>
        <p:spPr>
          <a:xfrm>
            <a:off x="40602" y="3788525"/>
            <a:ext cx="3367930" cy="8310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 did baptize also the household of </a:t>
            </a:r>
            <a:r>
              <a:rPr lang="en-US" b="1" dirty="0" err="1"/>
              <a:t>Stephanas</a:t>
            </a:r>
            <a:r>
              <a:rPr lang="en-US" b="1" dirty="0"/>
              <a:t>.” </a:t>
            </a:r>
          </a:p>
          <a:p>
            <a:pPr algn="ctr"/>
            <a:r>
              <a:rPr lang="en-US" b="1" dirty="0"/>
              <a:t>1 Corinthians 1:16</a:t>
            </a:r>
          </a:p>
        </p:txBody>
      </p:sp>
      <p:sp>
        <p:nvSpPr>
          <p:cNvPr id="12" name="Rectangle 11">
            <a:extLst>
              <a:ext uri="{FF2B5EF4-FFF2-40B4-BE49-F238E27FC236}">
                <a16:creationId xmlns:a16="http://schemas.microsoft.com/office/drawing/2014/main" id="{19401831-70EF-279B-7AE0-6F51250B7757}"/>
              </a:ext>
            </a:extLst>
          </p:cNvPr>
          <p:cNvSpPr/>
          <p:nvPr/>
        </p:nvSpPr>
        <p:spPr>
          <a:xfrm>
            <a:off x="5151978" y="4661228"/>
            <a:ext cx="3926323" cy="8161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“A man has his father’s wife</a:t>
            </a:r>
            <a:r>
              <a:rPr lang="mr-IN" b="1" dirty="0"/>
              <a:t>…</a:t>
            </a:r>
            <a:r>
              <a:rPr lang="en-US" b="1" dirty="0"/>
              <a:t> purge the evil person from among you</a:t>
            </a:r>
            <a:r>
              <a:rPr lang="mr-IN" b="1" dirty="0"/>
              <a:t>…</a:t>
            </a:r>
            <a:r>
              <a:rPr lang="en-US" b="1" dirty="0"/>
              <a:t>” </a:t>
            </a:r>
          </a:p>
          <a:p>
            <a:pPr algn="ctr"/>
            <a:r>
              <a:rPr lang="en-US" b="1" dirty="0"/>
              <a:t>1 Corinthians 5:1, 13</a:t>
            </a:r>
          </a:p>
        </p:txBody>
      </p:sp>
      <p:sp>
        <p:nvSpPr>
          <p:cNvPr id="129" name="Oval 128">
            <a:extLst>
              <a:ext uri="{FF2B5EF4-FFF2-40B4-BE49-F238E27FC236}">
                <a16:creationId xmlns:a16="http://schemas.microsoft.com/office/drawing/2014/main" id="{0DDC25E9-0A2A-D142-B855-69DC1E049D40}"/>
              </a:ext>
            </a:extLst>
          </p:cNvPr>
          <p:cNvSpPr/>
          <p:nvPr/>
        </p:nvSpPr>
        <p:spPr>
          <a:xfrm>
            <a:off x="3537838" y="2239959"/>
            <a:ext cx="2916444" cy="2379631"/>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0" name="Straight Arrow Connector 129">
            <a:extLst>
              <a:ext uri="{FF2B5EF4-FFF2-40B4-BE49-F238E27FC236}">
                <a16:creationId xmlns:a16="http://schemas.microsoft.com/office/drawing/2014/main" id="{4EA6E95C-0834-13E7-CCDD-2A5B939B0DE4}"/>
              </a:ext>
            </a:extLst>
          </p:cNvPr>
          <p:cNvCxnSpPr/>
          <p:nvPr/>
        </p:nvCxnSpPr>
        <p:spPr>
          <a:xfrm flipH="1">
            <a:off x="6019893" y="1698182"/>
            <a:ext cx="517672" cy="857338"/>
          </a:xfrm>
          <a:prstGeom prst="straightConnector1">
            <a:avLst/>
          </a:prstGeom>
          <a:ln w="254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1" name="Rectangle 130">
            <a:extLst>
              <a:ext uri="{FF2B5EF4-FFF2-40B4-BE49-F238E27FC236}">
                <a16:creationId xmlns:a16="http://schemas.microsoft.com/office/drawing/2014/main" id="{6B7DCC5C-E06B-3E75-F2B7-428020CBF2AA}"/>
              </a:ext>
            </a:extLst>
          </p:cNvPr>
          <p:cNvSpPr/>
          <p:nvPr/>
        </p:nvSpPr>
        <p:spPr>
          <a:xfrm>
            <a:off x="5360182" y="1334302"/>
            <a:ext cx="2188201" cy="5381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City of Corinth</a:t>
            </a:r>
          </a:p>
        </p:txBody>
      </p:sp>
    </p:spTree>
    <p:extLst>
      <p:ext uri="{BB962C8B-B14F-4D97-AF65-F5344CB8AC3E}">
        <p14:creationId xmlns:p14="http://schemas.microsoft.com/office/powerpoint/2010/main" val="320701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dissolve">
                                      <p:cBhvr>
                                        <p:cTn id="7" dur="500"/>
                                        <p:tgtEl>
                                          <p:spTgt spid="129"/>
                                        </p:tgtEl>
                                      </p:cBhvr>
                                    </p:animEffect>
                                  </p:childTnLst>
                                </p:cTn>
                              </p:par>
                              <p:par>
                                <p:cTn id="8" presetID="9" presetClass="entr" presetSubtype="0" fill="hold" nodeType="withEffect">
                                  <p:stCondLst>
                                    <p:cond delay="0"/>
                                  </p:stCondLst>
                                  <p:childTnLst>
                                    <p:set>
                                      <p:cBhvr>
                                        <p:cTn id="9" dur="1" fill="hold">
                                          <p:stCondLst>
                                            <p:cond delay="0"/>
                                          </p:stCondLst>
                                        </p:cTn>
                                        <p:tgtEl>
                                          <p:spTgt spid="130"/>
                                        </p:tgtEl>
                                        <p:attrNameLst>
                                          <p:attrName>style.visibility</p:attrName>
                                        </p:attrNameLst>
                                      </p:cBhvr>
                                      <p:to>
                                        <p:strVal val="visible"/>
                                      </p:to>
                                    </p:set>
                                    <p:animEffect transition="in" filter="dissolve">
                                      <p:cBhvr>
                                        <p:cTn id="10" dur="500"/>
                                        <p:tgtEl>
                                          <p:spTgt spid="13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1"/>
                                        </p:tgtEl>
                                        <p:attrNameLst>
                                          <p:attrName>style.visibility</p:attrName>
                                        </p:attrNameLst>
                                      </p:cBhvr>
                                      <p:to>
                                        <p:strVal val="visible"/>
                                      </p:to>
                                    </p:set>
                                    <p:animEffect transition="in" filter="dissolve">
                                      <p:cBhvr>
                                        <p:cTn id="13" dur="500"/>
                                        <p:tgtEl>
                                          <p:spTgt spid="13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par>
                                <p:cTn id="24" presetID="9"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500"/>
                                        <p:tgtEl>
                                          <p:spTgt spid="2"/>
                                        </p:tgtEl>
                                      </p:cBhvr>
                                    </p:animEffect>
                                  </p:childTnLst>
                                </p:cTn>
                              </p:par>
                              <p:par>
                                <p:cTn id="32" presetID="9"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dissolve">
                                      <p:cBhvr>
                                        <p:cTn id="44" dur="500"/>
                                        <p:tgtEl>
                                          <p:spTgt spid="4"/>
                                        </p:tgtEl>
                                      </p:cBhvr>
                                    </p:animEffect>
                                  </p:childTnLst>
                                </p:cTn>
                              </p:par>
                              <p:par>
                                <p:cTn id="45" presetID="9"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dissolv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dissolv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dissolve">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animBg="1"/>
      <p:bldP spid="11" grpId="0" animBg="1"/>
      <p:bldP spid="12" grpId="0" animBg="1"/>
      <p:bldP spid="129" grpId="0" animBg="1"/>
      <p:bldP spid="1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A591-6A0F-AE09-F816-F3B736FB6DE6}"/>
              </a:ext>
            </a:extLst>
          </p:cNvPr>
          <p:cNvSpPr>
            <a:spLocks noGrp="1"/>
          </p:cNvSpPr>
          <p:nvPr>
            <p:ph type="title"/>
          </p:nvPr>
        </p:nvSpPr>
        <p:spPr>
          <a:xfrm>
            <a:off x="84641" y="122058"/>
            <a:ext cx="5911046" cy="815491"/>
          </a:xfrm>
          <a:solidFill>
            <a:srgbClr val="EBDABD">
              <a:alpha val="69699"/>
            </a:srgbClr>
          </a:solidFill>
        </p:spPr>
        <p:txBody>
          <a:bodyPr>
            <a:noAutofit/>
          </a:bodyPr>
          <a:lstStyle/>
          <a:p>
            <a:pPr algn="ctr"/>
            <a:r>
              <a:rPr lang="en-US" sz="3600" b="1" dirty="0"/>
              <a:t>Contrasting Universal &amp; Local</a:t>
            </a:r>
          </a:p>
        </p:txBody>
      </p:sp>
      <p:sp>
        <p:nvSpPr>
          <p:cNvPr id="3" name="Content Placeholder 2">
            <a:extLst>
              <a:ext uri="{FF2B5EF4-FFF2-40B4-BE49-F238E27FC236}">
                <a16:creationId xmlns:a16="http://schemas.microsoft.com/office/drawing/2014/main" id="{3AE125AE-3ACC-BB41-5821-FADF3BE6DAEB}"/>
              </a:ext>
            </a:extLst>
          </p:cNvPr>
          <p:cNvSpPr>
            <a:spLocks noGrp="1"/>
          </p:cNvSpPr>
          <p:nvPr>
            <p:ph idx="1"/>
          </p:nvPr>
        </p:nvSpPr>
        <p:spPr>
          <a:xfrm>
            <a:off x="94406" y="1061696"/>
            <a:ext cx="8955188" cy="5674246"/>
          </a:xfrm>
          <a:solidFill>
            <a:srgbClr val="EBDABD">
              <a:alpha val="70000"/>
            </a:srgbClr>
          </a:solidFill>
        </p:spPr>
        <p:txBody>
          <a:bodyPr anchor="ctr">
            <a:normAutofit/>
          </a:bodyPr>
          <a:lstStyle/>
          <a:p>
            <a:pPr>
              <a:lnSpc>
                <a:spcPct val="115000"/>
              </a:lnSpc>
              <a:spcBef>
                <a:spcPts val="0"/>
              </a:spcBef>
            </a:pPr>
            <a:r>
              <a:rPr lang="en-US" sz="3600" b="1" dirty="0">
                <a:effectLst/>
                <a:ea typeface="Calibri" panose="020F0502020204030204" pitchFamily="34" charset="0"/>
                <a:cs typeface="Times New Roman" panose="02020603050405020304" pitchFamily="18" charset="0"/>
              </a:rPr>
              <a:t>Why Do You Think it Matters to Be Precise in How We Understand These Concepts?</a:t>
            </a:r>
          </a:p>
          <a:p>
            <a:pPr lvl="1">
              <a:lnSpc>
                <a:spcPct val="115000"/>
              </a:lnSpc>
              <a:spcBef>
                <a:spcPts val="0"/>
              </a:spcBef>
            </a:pPr>
            <a:r>
              <a:rPr lang="en-US" sz="3200" b="1" dirty="0">
                <a:ea typeface="Calibri" panose="020F0502020204030204" pitchFamily="34" charset="0"/>
                <a:cs typeface="Times New Roman" panose="02020603050405020304" pitchFamily="18" charset="0"/>
              </a:rPr>
              <a:t>To Understand Who We Are</a:t>
            </a:r>
          </a:p>
          <a:p>
            <a:pPr lvl="1">
              <a:lnSpc>
                <a:spcPct val="115000"/>
              </a:lnSpc>
              <a:spcBef>
                <a:spcPts val="0"/>
              </a:spcBef>
            </a:pPr>
            <a:r>
              <a:rPr lang="en-US" sz="3200" b="1" dirty="0">
                <a:ea typeface="Calibri" panose="020F0502020204030204" pitchFamily="34" charset="0"/>
                <a:cs typeface="Times New Roman" panose="02020603050405020304" pitchFamily="18" charset="0"/>
              </a:rPr>
              <a:t>To Avoid Thinking/Speaking Denominationally </a:t>
            </a:r>
          </a:p>
          <a:p>
            <a:pPr marL="457200" lvl="1" indent="0">
              <a:lnSpc>
                <a:spcPct val="115000"/>
              </a:lnSpc>
              <a:spcBef>
                <a:spcPts val="0"/>
              </a:spcBef>
              <a:buNone/>
            </a:pPr>
            <a:endParaRPr lang="en-US" sz="3200" b="1" dirty="0">
              <a:effectLst/>
              <a:ea typeface="Calibri" panose="020F0502020204030204" pitchFamily="34" charset="0"/>
              <a:cs typeface="Times New Roman" panose="02020603050405020304" pitchFamily="18" charset="0"/>
            </a:endParaRPr>
          </a:p>
          <a:p>
            <a:pPr>
              <a:lnSpc>
                <a:spcPct val="115000"/>
              </a:lnSpc>
              <a:spcBef>
                <a:spcPts val="0"/>
              </a:spcBef>
            </a:pPr>
            <a:r>
              <a:rPr lang="en-US" sz="3600" b="1" dirty="0">
                <a:effectLst/>
                <a:ea typeface="Calibri" panose="020F0502020204030204" pitchFamily="34" charset="0"/>
                <a:cs typeface="Times New Roman" panose="02020603050405020304" pitchFamily="18" charset="0"/>
              </a:rPr>
              <a:t>Goals of Classes</a:t>
            </a:r>
          </a:p>
          <a:p>
            <a:pPr lvl="1">
              <a:lnSpc>
                <a:spcPct val="115000"/>
              </a:lnSpc>
              <a:spcBef>
                <a:spcPts val="0"/>
              </a:spcBef>
            </a:pPr>
            <a:r>
              <a:rPr lang="en-US" sz="3200" b="1" dirty="0">
                <a:ea typeface="Calibri" panose="020F0502020204030204" pitchFamily="34" charset="0"/>
                <a:cs typeface="Times New Roman" panose="02020603050405020304" pitchFamily="18" charset="0"/>
              </a:rPr>
              <a:t>Gain Biblical Understanding of the Church</a:t>
            </a:r>
          </a:p>
          <a:p>
            <a:pPr lvl="1">
              <a:lnSpc>
                <a:spcPct val="115000"/>
              </a:lnSpc>
              <a:spcBef>
                <a:spcPts val="0"/>
              </a:spcBef>
            </a:pPr>
            <a:r>
              <a:rPr lang="en-US" sz="3200" b="1" dirty="0">
                <a:ea typeface="Calibri" panose="020F0502020204030204" pitchFamily="34" charset="0"/>
                <a:cs typeface="Times New Roman" panose="02020603050405020304" pitchFamily="18" charset="0"/>
              </a:rPr>
              <a:t>Deepen Understanding of Collective Activities </a:t>
            </a:r>
          </a:p>
          <a:p>
            <a:pPr lvl="1">
              <a:lnSpc>
                <a:spcPct val="115000"/>
              </a:lnSpc>
              <a:spcBef>
                <a:spcPts val="0"/>
              </a:spcBef>
            </a:pPr>
            <a:r>
              <a:rPr lang="en-US" sz="3200" b="1" dirty="0">
                <a:ea typeface="Calibri" panose="020F0502020204030204" pitchFamily="34" charset="0"/>
                <a:cs typeface="Times New Roman" panose="02020603050405020304" pitchFamily="18" charset="0"/>
              </a:rPr>
              <a:t>Encourage the Activation of Your Talents</a:t>
            </a:r>
          </a:p>
        </p:txBody>
      </p:sp>
      <p:sp>
        <p:nvSpPr>
          <p:cNvPr id="4" name="TextBox 3">
            <a:extLst>
              <a:ext uri="{FF2B5EF4-FFF2-40B4-BE49-F238E27FC236}">
                <a16:creationId xmlns:a16="http://schemas.microsoft.com/office/drawing/2014/main" id="{A300BE98-4151-24AA-0705-7C4C818C5A1B}"/>
              </a:ext>
            </a:extLst>
          </p:cNvPr>
          <p:cNvSpPr txBox="1"/>
          <p:nvPr/>
        </p:nvSpPr>
        <p:spPr>
          <a:xfrm>
            <a:off x="3067291" y="52086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995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A591-6A0F-AE09-F816-F3B736FB6DE6}"/>
              </a:ext>
            </a:extLst>
          </p:cNvPr>
          <p:cNvSpPr>
            <a:spLocks noGrp="1"/>
          </p:cNvSpPr>
          <p:nvPr>
            <p:ph type="title"/>
          </p:nvPr>
        </p:nvSpPr>
        <p:spPr>
          <a:xfrm>
            <a:off x="84641" y="122058"/>
            <a:ext cx="5911046" cy="815491"/>
          </a:xfrm>
          <a:solidFill>
            <a:srgbClr val="EBDABD">
              <a:alpha val="69699"/>
            </a:srgbClr>
          </a:solidFill>
        </p:spPr>
        <p:txBody>
          <a:bodyPr>
            <a:normAutofit/>
          </a:bodyPr>
          <a:lstStyle/>
          <a:p>
            <a:pPr algn="ctr"/>
            <a:r>
              <a:rPr lang="en-US" b="1" dirty="0"/>
              <a:t>Universal &amp; Local Church</a:t>
            </a:r>
          </a:p>
        </p:txBody>
      </p:sp>
      <p:sp>
        <p:nvSpPr>
          <p:cNvPr id="3" name="Content Placeholder 2">
            <a:extLst>
              <a:ext uri="{FF2B5EF4-FFF2-40B4-BE49-F238E27FC236}">
                <a16:creationId xmlns:a16="http://schemas.microsoft.com/office/drawing/2014/main" id="{3AE125AE-3ACC-BB41-5821-FADF3BE6DAEB}"/>
              </a:ext>
            </a:extLst>
          </p:cNvPr>
          <p:cNvSpPr>
            <a:spLocks noGrp="1"/>
          </p:cNvSpPr>
          <p:nvPr>
            <p:ph idx="1"/>
          </p:nvPr>
        </p:nvSpPr>
        <p:spPr>
          <a:xfrm>
            <a:off x="94406" y="1061696"/>
            <a:ext cx="8955188" cy="5674246"/>
          </a:xfrm>
          <a:solidFill>
            <a:srgbClr val="EBDABD">
              <a:alpha val="70000"/>
            </a:srgbClr>
          </a:solidFill>
        </p:spPr>
        <p:txBody>
          <a:bodyPr anchor="ctr">
            <a:normAutofit/>
          </a:bodyPr>
          <a:lstStyle/>
          <a:p>
            <a:r>
              <a:rPr lang="en-US" sz="3000" b="1" dirty="0"/>
              <a:t>Number</a:t>
            </a:r>
          </a:p>
          <a:p>
            <a:pPr lvl="1"/>
            <a:r>
              <a:rPr lang="en-US" sz="2600" b="1" dirty="0"/>
              <a:t>Universal Church</a:t>
            </a:r>
          </a:p>
          <a:p>
            <a:pPr lvl="2"/>
            <a:r>
              <a:rPr lang="en-US" sz="2200" b="1" dirty="0"/>
              <a:t>“And I tell you, you are Peter, and on this rock I will build my church, and the gates of hell shall not prevail against it.” (Matthew 16:18)</a:t>
            </a:r>
          </a:p>
          <a:p>
            <a:pPr lvl="2"/>
            <a:r>
              <a:rPr lang="en-US" sz="2200" b="1" dirty="0"/>
              <a:t>“</a:t>
            </a:r>
            <a:r>
              <a:rPr lang="en-US" sz="2200" b="1" baseline="30000" dirty="0"/>
              <a:t>22</a:t>
            </a:r>
            <a:r>
              <a:rPr lang="en-US" sz="2200" b="1" dirty="0"/>
              <a:t>And he put all things under his feet and gave him as head over all things to the church, </a:t>
            </a:r>
            <a:r>
              <a:rPr lang="en-US" sz="2200" b="1" baseline="30000" dirty="0"/>
              <a:t>23</a:t>
            </a:r>
            <a:r>
              <a:rPr lang="en-US" sz="2200" b="1" dirty="0"/>
              <a:t>which is his body…” (Eph. 1:22-23a)</a:t>
            </a:r>
          </a:p>
          <a:p>
            <a:pPr lvl="2"/>
            <a:r>
              <a:rPr lang="en-US" sz="2200" b="1" dirty="0"/>
              <a:t>“There is one body…” (Ephesians 4:5)</a:t>
            </a:r>
          </a:p>
          <a:p>
            <a:pPr lvl="1"/>
            <a:r>
              <a:rPr lang="en-US" sz="2600" b="1" dirty="0"/>
              <a:t>Local Churches</a:t>
            </a:r>
          </a:p>
          <a:p>
            <a:pPr lvl="2"/>
            <a:r>
              <a:rPr lang="en-US" sz="2200" b="1" dirty="0"/>
              <a:t>“Now concerning the collection for the saints: as I directed the churches of Galatia…” (1 Cor. 16:1)</a:t>
            </a:r>
          </a:p>
          <a:p>
            <a:pPr lvl="2"/>
            <a:r>
              <a:rPr lang="en-US" sz="2200" b="1" dirty="0"/>
              <a:t>“John to the seven churches that are in Asia…” (Rev. 1:4)</a:t>
            </a:r>
          </a:p>
          <a:p>
            <a:pPr marL="914400" lvl="2" indent="0">
              <a:buNone/>
            </a:pPr>
            <a:endParaRPr lang="en-US" sz="2200" b="1" dirty="0"/>
          </a:p>
          <a:p>
            <a:pPr lvl="1"/>
            <a:r>
              <a:rPr lang="en-US" sz="2600" b="1" dirty="0"/>
              <a:t>Is the Local Church Here at WE “The One True Church”?</a:t>
            </a:r>
          </a:p>
        </p:txBody>
      </p:sp>
      <p:sp>
        <p:nvSpPr>
          <p:cNvPr id="4" name="TextBox 3">
            <a:extLst>
              <a:ext uri="{FF2B5EF4-FFF2-40B4-BE49-F238E27FC236}">
                <a16:creationId xmlns:a16="http://schemas.microsoft.com/office/drawing/2014/main" id="{A300BE98-4151-24AA-0705-7C4C818C5A1B}"/>
              </a:ext>
            </a:extLst>
          </p:cNvPr>
          <p:cNvSpPr txBox="1"/>
          <p:nvPr/>
        </p:nvSpPr>
        <p:spPr>
          <a:xfrm>
            <a:off x="3067291" y="52086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0527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dissolv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159</TotalTime>
  <Words>1305</Words>
  <Application>Microsoft Macintosh PowerPoint</Application>
  <PresentationFormat>On-screen Show (4:3)</PresentationFormat>
  <Paragraphs>192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Review of Class #1</vt:lpstr>
      <vt:lpstr>Universal Church</vt:lpstr>
      <vt:lpstr>Universal Church</vt:lpstr>
      <vt:lpstr>Universal Church</vt:lpstr>
      <vt:lpstr>Local Church</vt:lpstr>
      <vt:lpstr>Contrasting Universal &amp; Local</vt:lpstr>
      <vt:lpstr>Universal &amp; Local Church</vt:lpstr>
      <vt:lpstr>Universal &amp; Local Church</vt:lpstr>
      <vt:lpstr>Universal &amp; Local Church</vt:lpstr>
      <vt:lpstr>Universal &amp; Local Church</vt:lpstr>
      <vt:lpstr>Universal &amp; Local Church</vt:lpstr>
      <vt:lpstr>Universal &amp; Local Church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 Borlaug</dc:creator>
  <cp:lastModifiedBy>Erik Borlaug</cp:lastModifiedBy>
  <cp:revision>55</cp:revision>
  <dcterms:created xsi:type="dcterms:W3CDTF">2023-09-24T13:29:30Z</dcterms:created>
  <dcterms:modified xsi:type="dcterms:W3CDTF">2023-10-18T19:46:44Z</dcterms:modified>
</cp:coreProperties>
</file>