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81" r:id="rId3"/>
    <p:sldId id="279" r:id="rId4"/>
    <p:sldId id="284" r:id="rId5"/>
    <p:sldId id="282" r:id="rId6"/>
    <p:sldId id="28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0"/>
    <p:restoredTop sz="94610"/>
  </p:normalViewPr>
  <p:slideViewPr>
    <p:cSldViewPr snapToGrid="0" snapToObjects="1">
      <p:cViewPr varScale="1">
        <p:scale>
          <a:sx n="98" d="100"/>
          <a:sy n="98" d="100"/>
        </p:scale>
        <p:origin x="17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391B9-08B2-1E4D-967C-72FAB3F70498}" type="datetimeFigureOut">
              <a:rPr lang="en-US" smtClean="0"/>
              <a:t>6/29/23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77861-7B2B-804E-B06B-BE6BBB80AF44}" type="slidenum">
              <a:rPr lang="en-US" smtClean="0"/>
              <a:t>‹#›</a:t>
            </a:fld>
            <a:endParaRPr lang="en-US"/>
          </a:p>
        </p:txBody>
      </p:sp>
    </p:spTree>
    <p:extLst>
      <p:ext uri="{BB962C8B-B14F-4D97-AF65-F5344CB8AC3E}">
        <p14:creationId xmlns:p14="http://schemas.microsoft.com/office/powerpoint/2010/main" val="368684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D77861-7B2B-804E-B06B-BE6BBB80AF44}" type="slidenum">
              <a:rPr lang="en-US" smtClean="0"/>
              <a:t>1</a:t>
            </a:fld>
            <a:endParaRPr lang="en-US"/>
          </a:p>
        </p:txBody>
      </p:sp>
    </p:spTree>
    <p:extLst>
      <p:ext uri="{BB962C8B-B14F-4D97-AF65-F5344CB8AC3E}">
        <p14:creationId xmlns:p14="http://schemas.microsoft.com/office/powerpoint/2010/main" val="2429496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8301C8-0DEC-3A41-9342-EEC8E7497CB6}" type="datetimeFigureOut">
              <a:rPr lang="en-US" smtClean="0"/>
              <a:t>6/29/23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403129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8301C8-0DEC-3A41-9342-EEC8E7497CB6}" type="datetimeFigureOut">
              <a:rPr lang="en-US" smtClean="0"/>
              <a:t>6/29/23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388965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8301C8-0DEC-3A41-9342-EEC8E7497CB6}" type="datetimeFigureOut">
              <a:rPr lang="en-US" smtClean="0"/>
              <a:t>6/29/23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253814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8301C8-0DEC-3A41-9342-EEC8E7497CB6}" type="datetimeFigureOut">
              <a:rPr lang="en-US" smtClean="0"/>
              <a:t>6/29/23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213312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8301C8-0DEC-3A41-9342-EEC8E7497CB6}" type="datetimeFigureOut">
              <a:rPr lang="en-US" smtClean="0"/>
              <a:t>6/29/23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21901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8301C8-0DEC-3A41-9342-EEC8E7497CB6}" type="datetimeFigureOut">
              <a:rPr lang="en-US" smtClean="0"/>
              <a:t>6/29/23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1553187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8301C8-0DEC-3A41-9342-EEC8E7497CB6}" type="datetimeFigureOut">
              <a:rPr lang="en-US" smtClean="0"/>
              <a:t>6/29/23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147607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8301C8-0DEC-3A41-9342-EEC8E7497CB6}" type="datetimeFigureOut">
              <a:rPr lang="en-US" smtClean="0"/>
              <a:t>6/29/23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311985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8301C8-0DEC-3A41-9342-EEC8E7497CB6}" type="datetimeFigureOut">
              <a:rPr lang="en-US" smtClean="0"/>
              <a:t>6/29/23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1103295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8301C8-0DEC-3A41-9342-EEC8E7497CB6}" type="datetimeFigureOut">
              <a:rPr lang="en-US" smtClean="0"/>
              <a:t>6/29/23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694587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8301C8-0DEC-3A41-9342-EEC8E7497CB6}" type="datetimeFigureOut">
              <a:rPr lang="en-US" smtClean="0"/>
              <a:t>6/29/23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D4C8C8-CC14-324B-9FD6-415363F91745}" type="slidenum">
              <a:rPr lang="en-US" smtClean="0"/>
              <a:t>‹#›</a:t>
            </a:fld>
            <a:endParaRPr lang="en-US"/>
          </a:p>
        </p:txBody>
      </p:sp>
    </p:spTree>
    <p:extLst>
      <p:ext uri="{BB962C8B-B14F-4D97-AF65-F5344CB8AC3E}">
        <p14:creationId xmlns:p14="http://schemas.microsoft.com/office/powerpoint/2010/main" val="193129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301C8-0DEC-3A41-9342-EEC8E7497CB6}" type="datetimeFigureOut">
              <a:rPr lang="en-US" smtClean="0"/>
              <a:t>6/29/23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4C8C8-CC14-324B-9FD6-415363F91745}" type="slidenum">
              <a:rPr lang="en-US" smtClean="0"/>
              <a:t>‹#›</a:t>
            </a:fld>
            <a:endParaRPr lang="en-US"/>
          </a:p>
        </p:txBody>
      </p:sp>
    </p:spTree>
    <p:extLst>
      <p:ext uri="{BB962C8B-B14F-4D97-AF65-F5344CB8AC3E}">
        <p14:creationId xmlns:p14="http://schemas.microsoft.com/office/powerpoint/2010/main" val="42075571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41539-83BA-8940-B32F-D733649EE0F5}"/>
              </a:ext>
            </a:extLst>
          </p:cNvPr>
          <p:cNvSpPr>
            <a:spLocks noGrp="1"/>
          </p:cNvSpPr>
          <p:nvPr>
            <p:ph type="ctrTitle"/>
          </p:nvPr>
        </p:nvSpPr>
        <p:spPr>
          <a:xfrm>
            <a:off x="856360" y="2570922"/>
            <a:ext cx="7431275" cy="993914"/>
          </a:xfrm>
        </p:spPr>
        <p:txBody>
          <a:bodyPr anchor="ctr">
            <a:normAutofit/>
          </a:bodyPr>
          <a:lstStyle/>
          <a:p>
            <a:pPr marL="0" marR="0" algn="ctr">
              <a:lnSpc>
                <a:spcPct val="115000"/>
              </a:lnSpc>
              <a:spcBef>
                <a:spcPts val="0"/>
              </a:spcBef>
              <a:spcAft>
                <a:spcPts val="0"/>
              </a:spcAft>
            </a:pPr>
            <a:r>
              <a:rPr lang="en-US" sz="4400" b="1" dirty="0">
                <a:solidFill>
                  <a:schemeClr val="bg1"/>
                </a:solidFill>
                <a:effectLst/>
                <a:ea typeface="Calibri" panose="020F0502020204030204" pitchFamily="34" charset="0"/>
                <a:cs typeface="Times New Roman" panose="02020603050405020304" pitchFamily="18" charset="0"/>
              </a:rPr>
              <a:t>The Crushing Weight of Guilt</a:t>
            </a:r>
          </a:p>
        </p:txBody>
      </p:sp>
      <p:sp>
        <p:nvSpPr>
          <p:cNvPr id="3" name="TextBox 2">
            <a:extLst>
              <a:ext uri="{FF2B5EF4-FFF2-40B4-BE49-F238E27FC236}">
                <a16:creationId xmlns:a16="http://schemas.microsoft.com/office/drawing/2014/main" id="{F7A0C620-BD91-1271-A7B0-1DAF4B466071}"/>
              </a:ext>
            </a:extLst>
          </p:cNvPr>
          <p:cNvSpPr txBox="1"/>
          <p:nvPr/>
        </p:nvSpPr>
        <p:spPr>
          <a:xfrm>
            <a:off x="2559460" y="3670853"/>
            <a:ext cx="4025077" cy="646331"/>
          </a:xfrm>
          <a:prstGeom prst="rect">
            <a:avLst/>
          </a:prstGeom>
          <a:noFill/>
        </p:spPr>
        <p:txBody>
          <a:bodyPr wrap="square" rtlCol="0">
            <a:spAutoFit/>
          </a:bodyPr>
          <a:lstStyle/>
          <a:p>
            <a:pPr algn="ctr"/>
            <a:r>
              <a:rPr lang="en-US" sz="3600" b="1" dirty="0">
                <a:solidFill>
                  <a:schemeClr val="bg1"/>
                </a:solidFill>
              </a:rPr>
              <a:t>Psalm 32:1-11</a:t>
            </a:r>
          </a:p>
        </p:txBody>
      </p:sp>
    </p:spTree>
    <p:extLst>
      <p:ext uri="{BB962C8B-B14F-4D97-AF65-F5344CB8AC3E}">
        <p14:creationId xmlns:p14="http://schemas.microsoft.com/office/powerpoint/2010/main" val="134593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87687"/>
          </a:xfrm>
        </p:spPr>
        <p:txBody>
          <a:bodyPr>
            <a:normAutofit/>
          </a:bodyPr>
          <a:lstStyle/>
          <a:p>
            <a:pPr algn="ctr"/>
            <a:r>
              <a:rPr lang="en-US" sz="4800" b="1" dirty="0">
                <a:solidFill>
                  <a:schemeClr val="bg1"/>
                </a:solidFill>
              </a:rPr>
              <a:t>Penitential Psalms</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1127343"/>
            <a:ext cx="8943584" cy="5668026"/>
          </a:xfrm>
        </p:spPr>
        <p:txBody>
          <a:bodyPr anchor="ctr">
            <a:normAutofit/>
          </a:bodyPr>
          <a:lstStyle/>
          <a:p>
            <a:pPr marL="0" lvl="0" indent="0" algn="ctr">
              <a:buNone/>
            </a:pPr>
            <a:r>
              <a:rPr lang="en-US" sz="4400" b="1" dirty="0">
                <a:solidFill>
                  <a:schemeClr val="bg1"/>
                </a:solidFill>
              </a:rPr>
              <a:t>6</a:t>
            </a:r>
          </a:p>
          <a:p>
            <a:pPr marL="0" lvl="0" indent="0" algn="ctr">
              <a:buNone/>
            </a:pPr>
            <a:r>
              <a:rPr lang="en-US" sz="4400" b="1" dirty="0">
                <a:solidFill>
                  <a:srgbClr val="FFFF00"/>
                </a:solidFill>
              </a:rPr>
              <a:t>32</a:t>
            </a:r>
          </a:p>
          <a:p>
            <a:pPr marL="0" lvl="0" indent="0" algn="ctr">
              <a:buNone/>
            </a:pPr>
            <a:r>
              <a:rPr lang="en-US" sz="4400" b="1" dirty="0">
                <a:solidFill>
                  <a:schemeClr val="bg1"/>
                </a:solidFill>
              </a:rPr>
              <a:t>38</a:t>
            </a:r>
          </a:p>
          <a:p>
            <a:pPr marL="0" lvl="0" indent="0" algn="ctr">
              <a:buNone/>
            </a:pPr>
            <a:r>
              <a:rPr lang="en-US" sz="4400" b="1" dirty="0">
                <a:solidFill>
                  <a:schemeClr val="bg1"/>
                </a:solidFill>
              </a:rPr>
              <a:t>51</a:t>
            </a:r>
          </a:p>
          <a:p>
            <a:pPr marL="0" lvl="0" indent="0" algn="ctr">
              <a:buNone/>
            </a:pPr>
            <a:r>
              <a:rPr lang="en-US" sz="4400" b="1" dirty="0">
                <a:solidFill>
                  <a:schemeClr val="bg1"/>
                </a:solidFill>
              </a:rPr>
              <a:t>102</a:t>
            </a:r>
          </a:p>
          <a:p>
            <a:pPr marL="0" lvl="0" indent="0" algn="ctr">
              <a:buNone/>
            </a:pPr>
            <a:r>
              <a:rPr lang="en-US" sz="4400" b="1" dirty="0">
                <a:solidFill>
                  <a:schemeClr val="bg1"/>
                </a:solidFill>
              </a:rPr>
              <a:t>130</a:t>
            </a:r>
          </a:p>
          <a:p>
            <a:pPr marL="0" lvl="0" indent="0" algn="ctr">
              <a:buNone/>
            </a:pPr>
            <a:r>
              <a:rPr lang="en-US" sz="4400" b="1" dirty="0">
                <a:solidFill>
                  <a:schemeClr val="bg1"/>
                </a:solidFill>
              </a:rPr>
              <a:t>143</a:t>
            </a:r>
          </a:p>
        </p:txBody>
      </p:sp>
    </p:spTree>
    <p:extLst>
      <p:ext uri="{BB962C8B-B14F-4D97-AF65-F5344CB8AC3E}">
        <p14:creationId xmlns:p14="http://schemas.microsoft.com/office/powerpoint/2010/main" val="14173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ssolv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87687"/>
          </a:xfrm>
        </p:spPr>
        <p:txBody>
          <a:bodyPr>
            <a:normAutofit/>
          </a:bodyPr>
          <a:lstStyle/>
          <a:p>
            <a:pPr algn="ctr"/>
            <a:r>
              <a:rPr lang="en-US" sz="4800" b="1" dirty="0">
                <a:solidFill>
                  <a:schemeClr val="bg1"/>
                </a:solidFill>
              </a:rPr>
              <a:t>Understanding Guilt</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1127343"/>
            <a:ext cx="8943584" cy="5668026"/>
          </a:xfrm>
        </p:spPr>
        <p:txBody>
          <a:bodyPr anchor="ctr">
            <a:normAutofit lnSpcReduction="10000"/>
          </a:bodyPr>
          <a:lstStyle/>
          <a:p>
            <a:r>
              <a:rPr lang="en-US" sz="3200" b="1" dirty="0">
                <a:solidFill>
                  <a:schemeClr val="bg1"/>
                </a:solidFill>
              </a:rPr>
              <a:t>Objective (Status Before God)</a:t>
            </a:r>
          </a:p>
          <a:p>
            <a:pPr lvl="1"/>
            <a:r>
              <a:rPr lang="en-US" sz="2800" b="1" dirty="0">
                <a:solidFill>
                  <a:schemeClr val="bg1"/>
                </a:solidFill>
              </a:rPr>
              <a:t>Transgression: “Revolt, Rebellion”</a:t>
            </a:r>
          </a:p>
          <a:p>
            <a:pPr lvl="1"/>
            <a:r>
              <a:rPr lang="en-US" sz="2800" b="1" dirty="0">
                <a:solidFill>
                  <a:schemeClr val="bg1"/>
                </a:solidFill>
              </a:rPr>
              <a:t>Sin: “To Miss the Mark” (LXX)</a:t>
            </a:r>
          </a:p>
          <a:p>
            <a:pPr lvl="1"/>
            <a:r>
              <a:rPr lang="en-US" sz="2800" b="1" dirty="0">
                <a:solidFill>
                  <a:schemeClr val="bg1"/>
                </a:solidFill>
              </a:rPr>
              <a:t>Iniquity: “Crookedness, Distortion”</a:t>
            </a:r>
          </a:p>
          <a:p>
            <a:r>
              <a:rPr lang="en-US" sz="3200" b="1" dirty="0">
                <a:solidFill>
                  <a:schemeClr val="bg1"/>
                </a:solidFill>
              </a:rPr>
              <a:t>Subjective (Emotion)</a:t>
            </a:r>
          </a:p>
          <a:p>
            <a:pPr lvl="1"/>
            <a:r>
              <a:rPr lang="en-US" sz="2800" b="1" dirty="0">
                <a:solidFill>
                  <a:schemeClr val="bg1"/>
                </a:solidFill>
              </a:rPr>
              <a:t>“</a:t>
            </a:r>
            <a:r>
              <a:rPr lang="en-US" sz="2800" b="1" baseline="30000" dirty="0">
                <a:solidFill>
                  <a:schemeClr val="bg1"/>
                </a:solidFill>
              </a:rPr>
              <a:t>60</a:t>
            </a:r>
            <a:r>
              <a:rPr lang="en-US" sz="2800" b="1" dirty="0">
                <a:solidFill>
                  <a:schemeClr val="bg1"/>
                </a:solidFill>
              </a:rPr>
              <a:t>But Peter said, ‘Man, I do not know what you are talking about.’ And immediately, while he was still speaking, the rooster crowed. </a:t>
            </a:r>
            <a:r>
              <a:rPr lang="en-US" sz="2800" b="1" baseline="30000" dirty="0">
                <a:solidFill>
                  <a:schemeClr val="bg1"/>
                </a:solidFill>
              </a:rPr>
              <a:t>61</a:t>
            </a:r>
            <a:r>
              <a:rPr lang="en-US" sz="2800" b="1" dirty="0">
                <a:solidFill>
                  <a:schemeClr val="bg1"/>
                </a:solidFill>
              </a:rPr>
              <a:t>And the Lord turned and looked at Peter… </a:t>
            </a:r>
            <a:r>
              <a:rPr lang="en-US" sz="2800" b="1" baseline="30000" dirty="0">
                <a:solidFill>
                  <a:schemeClr val="bg1"/>
                </a:solidFill>
              </a:rPr>
              <a:t>62</a:t>
            </a:r>
            <a:r>
              <a:rPr lang="en-US" sz="2800" b="1" dirty="0">
                <a:solidFill>
                  <a:schemeClr val="bg1"/>
                </a:solidFill>
              </a:rPr>
              <a:t>And he went out and </a:t>
            </a:r>
            <a:r>
              <a:rPr lang="en-US" sz="2800" b="1" dirty="0">
                <a:solidFill>
                  <a:srgbClr val="FFFF00"/>
                </a:solidFill>
              </a:rPr>
              <a:t>wept bitterly</a:t>
            </a:r>
            <a:r>
              <a:rPr lang="en-US" sz="2800" b="1" dirty="0">
                <a:solidFill>
                  <a:schemeClr val="bg1"/>
                </a:solidFill>
              </a:rPr>
              <a:t>.” (Luke 22:60-62)</a:t>
            </a:r>
          </a:p>
          <a:p>
            <a:r>
              <a:rPr lang="en-US" sz="3200" b="1" dirty="0">
                <a:solidFill>
                  <a:schemeClr val="bg1"/>
                </a:solidFill>
              </a:rPr>
              <a:t>“Many Are the Sorrows of the Wicked…” (vs. 10)</a:t>
            </a:r>
          </a:p>
          <a:p>
            <a:pPr lvl="1"/>
            <a:r>
              <a:rPr lang="en-US" sz="2800" b="1" dirty="0">
                <a:solidFill>
                  <a:schemeClr val="bg1"/>
                </a:solidFill>
              </a:rPr>
              <a:t>Bones Wasting Away (vs. 3)</a:t>
            </a:r>
          </a:p>
          <a:p>
            <a:pPr lvl="1"/>
            <a:r>
              <a:rPr lang="en-US" sz="2800" b="1" dirty="0">
                <a:solidFill>
                  <a:schemeClr val="bg1"/>
                </a:solidFill>
              </a:rPr>
              <a:t>Strength Dried Up (vs. 4)</a:t>
            </a:r>
          </a:p>
        </p:txBody>
      </p:sp>
    </p:spTree>
    <p:extLst>
      <p:ext uri="{BB962C8B-B14F-4D97-AF65-F5344CB8AC3E}">
        <p14:creationId xmlns:p14="http://schemas.microsoft.com/office/powerpoint/2010/main" val="131918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87687"/>
          </a:xfrm>
        </p:spPr>
        <p:txBody>
          <a:bodyPr>
            <a:normAutofit/>
          </a:bodyPr>
          <a:lstStyle/>
          <a:p>
            <a:pPr algn="ctr"/>
            <a:r>
              <a:rPr lang="en-US" sz="4800" b="1" dirty="0">
                <a:solidFill>
                  <a:schemeClr val="bg1"/>
                </a:solidFill>
              </a:rPr>
              <a:t>Wrong Approaches to Guilt</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1127343"/>
            <a:ext cx="8943584" cy="5668026"/>
          </a:xfrm>
        </p:spPr>
        <p:txBody>
          <a:bodyPr anchor="ctr">
            <a:normAutofit/>
          </a:bodyPr>
          <a:lstStyle/>
          <a:p>
            <a:r>
              <a:rPr lang="en-US" sz="3600" b="1" dirty="0">
                <a:solidFill>
                  <a:schemeClr val="bg1"/>
                </a:solidFill>
              </a:rPr>
              <a:t>Deceit (vs. 2)</a:t>
            </a:r>
          </a:p>
          <a:p>
            <a:pPr lvl="1"/>
            <a:r>
              <a:rPr lang="en-US" sz="3200" b="1" dirty="0">
                <a:solidFill>
                  <a:schemeClr val="bg1"/>
                </a:solidFill>
              </a:rPr>
              <a:t>“This transition from Christianity to atheism was extremely liberating… He felt a great burden lifted off his shoulders. Raw relief. No longer was he tormented by the persistent existential fear that an angry god was going to send him to hell.” (Phil Zuckerman)</a:t>
            </a:r>
          </a:p>
          <a:p>
            <a:pPr lvl="1"/>
            <a:r>
              <a:rPr lang="en-US" sz="3200" b="1" dirty="0">
                <a:solidFill>
                  <a:schemeClr val="bg1"/>
                </a:solidFill>
              </a:rPr>
              <a:t>Other Forms of Deceit</a:t>
            </a:r>
          </a:p>
          <a:p>
            <a:pPr lvl="2"/>
            <a:r>
              <a:rPr lang="en-US" sz="2800" b="1" dirty="0">
                <a:solidFill>
                  <a:schemeClr val="bg1"/>
                </a:solidFill>
              </a:rPr>
              <a:t>“Doesn’t Apply to Me…”</a:t>
            </a:r>
          </a:p>
          <a:p>
            <a:pPr lvl="2"/>
            <a:r>
              <a:rPr lang="en-US" sz="2800" b="1" dirty="0">
                <a:solidFill>
                  <a:schemeClr val="bg1"/>
                </a:solidFill>
              </a:rPr>
              <a:t>“I’m Not As Bad As…”</a:t>
            </a:r>
          </a:p>
          <a:p>
            <a:pPr lvl="2"/>
            <a:r>
              <a:rPr lang="en-US" sz="2800" b="1" dirty="0">
                <a:solidFill>
                  <a:schemeClr val="bg1"/>
                </a:solidFill>
              </a:rPr>
              <a:t>“But be doers of the word, and not hearers only, </a:t>
            </a:r>
            <a:r>
              <a:rPr lang="en-US" sz="2800" b="1" dirty="0">
                <a:solidFill>
                  <a:srgbClr val="FFFF00"/>
                </a:solidFill>
              </a:rPr>
              <a:t>deceiving yourselves</a:t>
            </a:r>
            <a:r>
              <a:rPr lang="en-US" sz="2800" b="1" dirty="0">
                <a:solidFill>
                  <a:schemeClr val="bg1"/>
                </a:solidFill>
              </a:rPr>
              <a:t>.” (James 1:22)</a:t>
            </a:r>
          </a:p>
        </p:txBody>
      </p:sp>
    </p:spTree>
    <p:extLst>
      <p:ext uri="{BB962C8B-B14F-4D97-AF65-F5344CB8AC3E}">
        <p14:creationId xmlns:p14="http://schemas.microsoft.com/office/powerpoint/2010/main" val="344344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87687"/>
          </a:xfrm>
        </p:spPr>
        <p:txBody>
          <a:bodyPr>
            <a:normAutofit/>
          </a:bodyPr>
          <a:lstStyle/>
          <a:p>
            <a:pPr algn="ctr"/>
            <a:r>
              <a:rPr lang="en-US" sz="4800" b="1" dirty="0">
                <a:solidFill>
                  <a:schemeClr val="bg1"/>
                </a:solidFill>
              </a:rPr>
              <a:t>Wrong Approaches to Guilt</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1127343"/>
            <a:ext cx="8943584" cy="5668026"/>
          </a:xfrm>
        </p:spPr>
        <p:txBody>
          <a:bodyPr anchor="ctr">
            <a:normAutofit lnSpcReduction="10000"/>
          </a:bodyPr>
          <a:lstStyle/>
          <a:p>
            <a:r>
              <a:rPr lang="en-US" sz="3600" b="1" dirty="0">
                <a:solidFill>
                  <a:schemeClr val="bg1"/>
                </a:solidFill>
              </a:rPr>
              <a:t>Covering (vs. 3a, 5)</a:t>
            </a:r>
          </a:p>
          <a:p>
            <a:pPr lvl="1"/>
            <a:r>
              <a:rPr lang="en-US" sz="3200" b="1" dirty="0">
                <a:solidFill>
                  <a:schemeClr val="bg1"/>
                </a:solidFill>
              </a:rPr>
              <a:t>"Hid” (KJV) / “Concealed” (CSB)</a:t>
            </a:r>
          </a:p>
          <a:p>
            <a:pPr lvl="1"/>
            <a:r>
              <a:rPr lang="en-US" sz="3200" b="1" dirty="0">
                <a:solidFill>
                  <a:schemeClr val="bg1"/>
                </a:solidFill>
              </a:rPr>
              <a:t>Methods of Covering</a:t>
            </a:r>
          </a:p>
          <a:p>
            <a:pPr lvl="2"/>
            <a:r>
              <a:rPr lang="en-US" sz="2800" b="1" dirty="0">
                <a:solidFill>
                  <a:schemeClr val="bg1"/>
                </a:solidFill>
              </a:rPr>
              <a:t>“Whoever isolates himself seeks his own desire; he breaks out against all sound judgment.” (Pro. 18:1)</a:t>
            </a:r>
          </a:p>
          <a:p>
            <a:pPr lvl="2"/>
            <a:r>
              <a:rPr lang="en-US" sz="2800" b="1" dirty="0">
                <a:solidFill>
                  <a:schemeClr val="bg1"/>
                </a:solidFill>
              </a:rPr>
              <a:t>Destroying Evidence</a:t>
            </a:r>
          </a:p>
          <a:p>
            <a:pPr lvl="2"/>
            <a:r>
              <a:rPr lang="en-US" sz="2800" b="1" dirty="0">
                <a:solidFill>
                  <a:schemeClr val="bg1"/>
                </a:solidFill>
              </a:rPr>
              <a:t>Distraction</a:t>
            </a:r>
          </a:p>
          <a:p>
            <a:r>
              <a:rPr lang="en-US" sz="3600" b="1" dirty="0">
                <a:solidFill>
                  <a:schemeClr val="bg1"/>
                </a:solidFill>
              </a:rPr>
              <a:t>Forgiving Yourself (vs. 5)</a:t>
            </a:r>
          </a:p>
          <a:p>
            <a:pPr lvl="1"/>
            <a:r>
              <a:rPr lang="en-US" sz="3200" b="1" dirty="0">
                <a:solidFill>
                  <a:schemeClr val="bg1"/>
                </a:solidFill>
              </a:rPr>
              <a:t>“You (Not “I”) Forgave My Iniquities…”</a:t>
            </a:r>
          </a:p>
          <a:p>
            <a:pPr lvl="1"/>
            <a:r>
              <a:rPr lang="en-US" sz="3200" b="1" dirty="0">
                <a:solidFill>
                  <a:schemeClr val="bg1"/>
                </a:solidFill>
              </a:rPr>
              <a:t>“Whenever our heart condemns us, God is greater than our heart, and he knows everything.” (1 John 3:20)</a:t>
            </a:r>
          </a:p>
        </p:txBody>
      </p:sp>
    </p:spTree>
    <p:extLst>
      <p:ext uri="{BB962C8B-B14F-4D97-AF65-F5344CB8AC3E}">
        <p14:creationId xmlns:p14="http://schemas.microsoft.com/office/powerpoint/2010/main" val="147834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23D1-8F8F-FA4A-A822-692A6611CCCB}"/>
              </a:ext>
            </a:extLst>
          </p:cNvPr>
          <p:cNvSpPr>
            <a:spLocks noGrp="1"/>
          </p:cNvSpPr>
          <p:nvPr>
            <p:ph type="title"/>
          </p:nvPr>
        </p:nvSpPr>
        <p:spPr>
          <a:xfrm>
            <a:off x="100208" y="100209"/>
            <a:ext cx="8943584" cy="787687"/>
          </a:xfrm>
        </p:spPr>
        <p:txBody>
          <a:bodyPr>
            <a:normAutofit/>
          </a:bodyPr>
          <a:lstStyle/>
          <a:p>
            <a:pPr algn="ctr"/>
            <a:r>
              <a:rPr lang="en-US" sz="4800" b="1" dirty="0">
                <a:solidFill>
                  <a:schemeClr val="bg1"/>
                </a:solidFill>
              </a:rPr>
              <a:t>Right Approach to Guilt</a:t>
            </a:r>
          </a:p>
        </p:txBody>
      </p:sp>
      <p:sp>
        <p:nvSpPr>
          <p:cNvPr id="3" name="Content Placeholder 2">
            <a:extLst>
              <a:ext uri="{FF2B5EF4-FFF2-40B4-BE49-F238E27FC236}">
                <a16:creationId xmlns:a16="http://schemas.microsoft.com/office/drawing/2014/main" id="{B4083382-ABD2-D248-93E0-AC82C740BD13}"/>
              </a:ext>
            </a:extLst>
          </p:cNvPr>
          <p:cNvSpPr>
            <a:spLocks noGrp="1"/>
          </p:cNvSpPr>
          <p:nvPr>
            <p:ph idx="1"/>
          </p:nvPr>
        </p:nvSpPr>
        <p:spPr>
          <a:xfrm>
            <a:off x="100208" y="1127343"/>
            <a:ext cx="8943584" cy="5668026"/>
          </a:xfrm>
        </p:spPr>
        <p:txBody>
          <a:bodyPr anchor="ctr">
            <a:normAutofit fontScale="92500" lnSpcReduction="20000"/>
          </a:bodyPr>
          <a:lstStyle/>
          <a:p>
            <a:r>
              <a:rPr lang="en-US" sz="3600" b="1" dirty="0">
                <a:solidFill>
                  <a:schemeClr val="bg1"/>
                </a:solidFill>
              </a:rPr>
              <a:t>Confession (vs. 5)</a:t>
            </a:r>
          </a:p>
          <a:p>
            <a:pPr lvl="1"/>
            <a:r>
              <a:rPr lang="en-US" sz="3200" b="1" dirty="0">
                <a:solidFill>
                  <a:schemeClr val="bg1"/>
                </a:solidFill>
              </a:rPr>
              <a:t>“</a:t>
            </a:r>
            <a:r>
              <a:rPr lang="en-US" sz="3200" b="1" dirty="0" err="1">
                <a:solidFill>
                  <a:schemeClr val="bg1"/>
                </a:solidFill>
              </a:rPr>
              <a:t>Homologeo</a:t>
            </a:r>
            <a:r>
              <a:rPr lang="en-US" sz="3200" b="1" dirty="0">
                <a:solidFill>
                  <a:schemeClr val="bg1"/>
                </a:solidFill>
              </a:rPr>
              <a:t>” (Homo = Same / Logo = Word)</a:t>
            </a:r>
          </a:p>
          <a:p>
            <a:pPr lvl="1"/>
            <a:r>
              <a:rPr lang="en-US" sz="3200" b="1" dirty="0">
                <a:solidFill>
                  <a:schemeClr val="bg1"/>
                </a:solidFill>
              </a:rPr>
              <a:t>“To Say the Same Thing as Another”</a:t>
            </a:r>
          </a:p>
          <a:p>
            <a:pPr lvl="1"/>
            <a:r>
              <a:rPr lang="en-US" sz="3200" b="1" dirty="0">
                <a:solidFill>
                  <a:schemeClr val="bg1"/>
                </a:solidFill>
              </a:rPr>
              <a:t>“Adopt the Same Terms of Language”</a:t>
            </a:r>
          </a:p>
          <a:p>
            <a:r>
              <a:rPr lang="en-US" sz="3600" b="1" dirty="0">
                <a:solidFill>
                  <a:schemeClr val="bg1"/>
                </a:solidFill>
              </a:rPr>
              <a:t>Challenges (vs. 6, 9)</a:t>
            </a:r>
          </a:p>
          <a:p>
            <a:pPr lvl="1"/>
            <a:r>
              <a:rPr lang="en-US" sz="3200" b="1" dirty="0">
                <a:solidFill>
                  <a:schemeClr val="bg1"/>
                </a:solidFill>
              </a:rPr>
              <a:t>Before It’s Too Late (vs. 6)</a:t>
            </a:r>
          </a:p>
          <a:p>
            <a:pPr lvl="1"/>
            <a:r>
              <a:rPr lang="en-US" sz="3200" b="1" dirty="0">
                <a:solidFill>
                  <a:schemeClr val="bg1"/>
                </a:solidFill>
              </a:rPr>
              <a:t>Be Not Like a Horse or Mule (vs. 9)</a:t>
            </a:r>
          </a:p>
          <a:p>
            <a:pPr lvl="1"/>
            <a:r>
              <a:rPr lang="en-US" sz="3200" b="1" dirty="0">
                <a:solidFill>
                  <a:schemeClr val="bg1"/>
                </a:solidFill>
              </a:rPr>
              <a:t>“A whip for the horse, a bridle for the donkey, and a rod for the back of fools.” (Proverbs 26:3)</a:t>
            </a:r>
          </a:p>
          <a:p>
            <a:r>
              <a:rPr lang="en-US" sz="3600" b="1" dirty="0">
                <a:solidFill>
                  <a:schemeClr val="bg1"/>
                </a:solidFill>
              </a:rPr>
              <a:t>Consequences</a:t>
            </a:r>
          </a:p>
          <a:p>
            <a:pPr lvl="1"/>
            <a:r>
              <a:rPr lang="en-US" sz="3200" b="1" dirty="0">
                <a:solidFill>
                  <a:schemeClr val="bg1"/>
                </a:solidFill>
              </a:rPr>
              <a:t>Blessedness (vs. 1, 11)</a:t>
            </a:r>
          </a:p>
          <a:p>
            <a:pPr lvl="1"/>
            <a:r>
              <a:rPr lang="en-US" sz="3200" b="1" dirty="0">
                <a:solidFill>
                  <a:schemeClr val="bg1"/>
                </a:solidFill>
              </a:rPr>
              <a:t>Communion </a:t>
            </a:r>
            <a:r>
              <a:rPr lang="en-US" sz="3200" b="1">
                <a:solidFill>
                  <a:schemeClr val="bg1"/>
                </a:solidFill>
              </a:rPr>
              <a:t>With God (</a:t>
            </a:r>
            <a:r>
              <a:rPr lang="en-US" sz="3200" b="1" dirty="0">
                <a:solidFill>
                  <a:schemeClr val="bg1"/>
                </a:solidFill>
              </a:rPr>
              <a:t>vs. 7)</a:t>
            </a:r>
          </a:p>
          <a:p>
            <a:pPr lvl="1"/>
            <a:r>
              <a:rPr lang="en-US" sz="3200" b="1" dirty="0">
                <a:solidFill>
                  <a:schemeClr val="bg1"/>
                </a:solidFill>
              </a:rPr>
              <a:t>Instruction (vs. 8)</a:t>
            </a:r>
          </a:p>
        </p:txBody>
      </p:sp>
    </p:spTree>
    <p:extLst>
      <p:ext uri="{BB962C8B-B14F-4D97-AF65-F5344CB8AC3E}">
        <p14:creationId xmlns:p14="http://schemas.microsoft.com/office/powerpoint/2010/main" val="334741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dissolv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13805</TotalTime>
  <Words>445</Words>
  <Application>Microsoft Macintosh PowerPoint</Application>
  <PresentationFormat>On-screen Show (4:3)</PresentationFormat>
  <Paragraphs>51</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Crushing Weight of Guilt</vt:lpstr>
      <vt:lpstr>Penitential Psalms</vt:lpstr>
      <vt:lpstr>Understanding Guilt</vt:lpstr>
      <vt:lpstr>Wrong Approaches to Guilt</vt:lpstr>
      <vt:lpstr>Wrong Approaches to Guilt</vt:lpstr>
      <vt:lpstr>Right Approach to Guilt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to Know Me</dc:title>
  <dc:creator>Erik Borlaug</dc:creator>
  <cp:lastModifiedBy>Erik Borlaug</cp:lastModifiedBy>
  <cp:revision>112</cp:revision>
  <dcterms:created xsi:type="dcterms:W3CDTF">2021-12-14T02:21:27Z</dcterms:created>
  <dcterms:modified xsi:type="dcterms:W3CDTF">2023-06-29T18:55:38Z</dcterms:modified>
</cp:coreProperties>
</file>