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81" r:id="rId3"/>
    <p:sldId id="274" r:id="rId4"/>
    <p:sldId id="282" r:id="rId5"/>
    <p:sldId id="283" r:id="rId6"/>
    <p:sldId id="284" r:id="rId7"/>
    <p:sldId id="28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94577"/>
  </p:normalViewPr>
  <p:slideViewPr>
    <p:cSldViewPr snapToGrid="0" snapToObjects="1">
      <p:cViewPr varScale="1">
        <p:scale>
          <a:sx n="110" d="100"/>
          <a:sy n="110" d="100"/>
        </p:scale>
        <p:origin x="13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391B9-08B2-1E4D-967C-72FAB3F70498}" type="datetimeFigureOut">
              <a:rPr lang="en-US" smtClean="0"/>
              <a:t>6/21/23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77861-7B2B-804E-B06B-BE6BBB80AF44}" type="slidenum">
              <a:rPr lang="en-US" smtClean="0"/>
              <a:t>‹#›</a:t>
            </a:fld>
            <a:endParaRPr lang="en-US"/>
          </a:p>
        </p:txBody>
      </p:sp>
    </p:spTree>
    <p:extLst>
      <p:ext uri="{BB962C8B-B14F-4D97-AF65-F5344CB8AC3E}">
        <p14:creationId xmlns:p14="http://schemas.microsoft.com/office/powerpoint/2010/main" val="368684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D77861-7B2B-804E-B06B-BE6BBB80AF44}" type="slidenum">
              <a:rPr lang="en-US" smtClean="0"/>
              <a:t>1</a:t>
            </a:fld>
            <a:endParaRPr lang="en-US"/>
          </a:p>
        </p:txBody>
      </p:sp>
    </p:spTree>
    <p:extLst>
      <p:ext uri="{BB962C8B-B14F-4D97-AF65-F5344CB8AC3E}">
        <p14:creationId xmlns:p14="http://schemas.microsoft.com/office/powerpoint/2010/main" val="242949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403129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388965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253814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213312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8301C8-0DEC-3A41-9342-EEC8E7497CB6}" type="datetimeFigureOut">
              <a:rPr lang="en-US" smtClean="0"/>
              <a:t>6/21/23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21901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8301C8-0DEC-3A41-9342-EEC8E7497CB6}" type="datetimeFigureOut">
              <a:rPr lang="en-US" smtClean="0"/>
              <a:t>6/21/23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55318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8301C8-0DEC-3A41-9342-EEC8E7497CB6}" type="datetimeFigureOut">
              <a:rPr lang="en-US" smtClean="0"/>
              <a:t>6/21/23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47607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8301C8-0DEC-3A41-9342-EEC8E7497CB6}" type="datetimeFigureOut">
              <a:rPr lang="en-US" smtClean="0"/>
              <a:t>6/21/23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311985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301C8-0DEC-3A41-9342-EEC8E7497CB6}" type="datetimeFigureOut">
              <a:rPr lang="en-US" smtClean="0"/>
              <a:t>6/21/23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10329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8301C8-0DEC-3A41-9342-EEC8E7497CB6}" type="datetimeFigureOut">
              <a:rPr lang="en-US" smtClean="0"/>
              <a:t>6/21/23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69458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8301C8-0DEC-3A41-9342-EEC8E7497CB6}" type="datetimeFigureOut">
              <a:rPr lang="en-US" smtClean="0"/>
              <a:t>6/21/23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93129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301C8-0DEC-3A41-9342-EEC8E7497CB6}" type="datetimeFigureOut">
              <a:rPr lang="en-US" smtClean="0"/>
              <a:t>6/21/23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4C8C8-CC14-324B-9FD6-415363F91745}" type="slidenum">
              <a:rPr lang="en-US" smtClean="0"/>
              <a:t>‹#›</a:t>
            </a:fld>
            <a:endParaRPr lang="en-US"/>
          </a:p>
        </p:txBody>
      </p:sp>
    </p:spTree>
    <p:extLst>
      <p:ext uri="{BB962C8B-B14F-4D97-AF65-F5344CB8AC3E}">
        <p14:creationId xmlns:p14="http://schemas.microsoft.com/office/powerpoint/2010/main" val="4207557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1539-83BA-8940-B32F-D733649EE0F5}"/>
              </a:ext>
            </a:extLst>
          </p:cNvPr>
          <p:cNvSpPr>
            <a:spLocks noGrp="1"/>
          </p:cNvSpPr>
          <p:nvPr>
            <p:ph type="ctrTitle"/>
          </p:nvPr>
        </p:nvSpPr>
        <p:spPr>
          <a:xfrm>
            <a:off x="856360" y="2570922"/>
            <a:ext cx="7431275" cy="993914"/>
          </a:xfrm>
        </p:spPr>
        <p:txBody>
          <a:bodyPr anchor="ctr">
            <a:normAutofit/>
          </a:bodyPr>
          <a:lstStyle/>
          <a:p>
            <a:pPr marL="0" marR="0" algn="ctr">
              <a:lnSpc>
                <a:spcPct val="115000"/>
              </a:lnSpc>
              <a:spcBef>
                <a:spcPts val="0"/>
              </a:spcBef>
              <a:spcAft>
                <a:spcPts val="0"/>
              </a:spcAft>
            </a:pPr>
            <a:r>
              <a:rPr lang="en-US" sz="4400" b="1" dirty="0">
                <a:solidFill>
                  <a:schemeClr val="bg1"/>
                </a:solidFill>
                <a:effectLst/>
                <a:ea typeface="Calibri" panose="020F0502020204030204" pitchFamily="34" charset="0"/>
                <a:cs typeface="Times New Roman" panose="02020603050405020304" pitchFamily="18" charset="0"/>
              </a:rPr>
              <a:t>Gleaning in the Fields</a:t>
            </a:r>
          </a:p>
        </p:txBody>
      </p:sp>
      <p:sp>
        <p:nvSpPr>
          <p:cNvPr id="3" name="TextBox 2">
            <a:extLst>
              <a:ext uri="{FF2B5EF4-FFF2-40B4-BE49-F238E27FC236}">
                <a16:creationId xmlns:a16="http://schemas.microsoft.com/office/drawing/2014/main" id="{F7A0C620-BD91-1271-A7B0-1DAF4B466071}"/>
              </a:ext>
            </a:extLst>
          </p:cNvPr>
          <p:cNvSpPr txBox="1"/>
          <p:nvPr/>
        </p:nvSpPr>
        <p:spPr>
          <a:xfrm>
            <a:off x="2559460" y="3670853"/>
            <a:ext cx="4025077" cy="646331"/>
          </a:xfrm>
          <a:prstGeom prst="rect">
            <a:avLst/>
          </a:prstGeom>
          <a:noFill/>
        </p:spPr>
        <p:txBody>
          <a:bodyPr wrap="square" rtlCol="0">
            <a:spAutoFit/>
          </a:bodyPr>
          <a:lstStyle/>
          <a:p>
            <a:pPr algn="ctr"/>
            <a:r>
              <a:rPr lang="en-US" sz="3600" b="1" dirty="0">
                <a:solidFill>
                  <a:schemeClr val="bg1"/>
                </a:solidFill>
              </a:rPr>
              <a:t>Ruth 2:1-23</a:t>
            </a:r>
          </a:p>
        </p:txBody>
      </p:sp>
    </p:spTree>
    <p:extLst>
      <p:ext uri="{BB962C8B-B14F-4D97-AF65-F5344CB8AC3E}">
        <p14:creationId xmlns:p14="http://schemas.microsoft.com/office/powerpoint/2010/main" val="13459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Gleaning in the Fields</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ctr">
            <a:normAutofit/>
          </a:bodyPr>
          <a:lstStyle/>
          <a:p>
            <a:pPr lvl="0"/>
            <a:r>
              <a:rPr lang="en-US" sz="4400" b="1" dirty="0">
                <a:solidFill>
                  <a:schemeClr val="bg1"/>
                </a:solidFill>
              </a:rPr>
              <a:t>Ruth’s Gleaning (vs. 1-7)</a:t>
            </a:r>
          </a:p>
          <a:p>
            <a:pPr marL="0" lvl="0" indent="0">
              <a:buNone/>
            </a:pPr>
            <a:endParaRPr lang="en-US" sz="4400" b="1" dirty="0">
              <a:solidFill>
                <a:schemeClr val="bg1"/>
              </a:solidFill>
            </a:endParaRPr>
          </a:p>
          <a:p>
            <a:pPr lvl="0"/>
            <a:r>
              <a:rPr lang="en-US" sz="4400" b="1" dirty="0">
                <a:solidFill>
                  <a:schemeClr val="bg1"/>
                </a:solidFill>
              </a:rPr>
              <a:t>Boaz’s Kindness (vs. 8-17)</a:t>
            </a:r>
          </a:p>
          <a:p>
            <a:pPr marL="0" lvl="0" indent="0">
              <a:buNone/>
            </a:pPr>
            <a:endParaRPr lang="en-US" sz="4400" b="1" dirty="0">
              <a:solidFill>
                <a:schemeClr val="bg1"/>
              </a:solidFill>
            </a:endParaRPr>
          </a:p>
          <a:p>
            <a:pPr lvl="0"/>
            <a:r>
              <a:rPr lang="en-US" sz="4400" b="1" dirty="0">
                <a:solidFill>
                  <a:schemeClr val="bg1"/>
                </a:solidFill>
              </a:rPr>
              <a:t>Naomi’s Joy (vs. 18-23)</a:t>
            </a:r>
            <a:endParaRPr lang="en-US" sz="4000" b="1" dirty="0">
              <a:solidFill>
                <a:schemeClr val="bg1"/>
              </a:solidFill>
            </a:endParaRPr>
          </a:p>
        </p:txBody>
      </p:sp>
    </p:spTree>
    <p:extLst>
      <p:ext uri="{BB962C8B-B14F-4D97-AF65-F5344CB8AC3E}">
        <p14:creationId xmlns:p14="http://schemas.microsoft.com/office/powerpoint/2010/main" val="14173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Ruth’s Gleaning (vs. 1-7)</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ctr">
            <a:normAutofit/>
          </a:bodyPr>
          <a:lstStyle/>
          <a:p>
            <a:r>
              <a:rPr lang="en-US" sz="3200" b="1" dirty="0">
                <a:solidFill>
                  <a:schemeClr val="bg1"/>
                </a:solidFill>
              </a:rPr>
              <a:t>“And when you reap the harvest of your land, you shall not reap your field </a:t>
            </a:r>
            <a:r>
              <a:rPr lang="en-US" sz="3200" b="1" dirty="0">
                <a:solidFill>
                  <a:srgbClr val="FFFF00"/>
                </a:solidFill>
              </a:rPr>
              <a:t>right up to its edge</a:t>
            </a:r>
            <a:r>
              <a:rPr lang="en-US" sz="3200" b="1" dirty="0">
                <a:solidFill>
                  <a:schemeClr val="bg1"/>
                </a:solidFill>
              </a:rPr>
              <a:t>, nor shall you gather the gleanings after your harvest. You shall </a:t>
            </a:r>
            <a:r>
              <a:rPr lang="en-US" sz="3200" b="1" dirty="0">
                <a:solidFill>
                  <a:srgbClr val="FFFF00"/>
                </a:solidFill>
              </a:rPr>
              <a:t>leave them for the poor </a:t>
            </a:r>
            <a:r>
              <a:rPr lang="en-US" sz="3200" b="1" dirty="0">
                <a:solidFill>
                  <a:schemeClr val="bg1"/>
                </a:solidFill>
              </a:rPr>
              <a:t>and for the sojourner: I am the LORD your God” (Lev. 23:22)</a:t>
            </a:r>
          </a:p>
          <a:p>
            <a:pPr marL="0" indent="0">
              <a:buNone/>
            </a:pPr>
            <a:endParaRPr lang="en-US" sz="3200" b="1" dirty="0">
              <a:solidFill>
                <a:schemeClr val="bg1"/>
              </a:solidFill>
            </a:endParaRPr>
          </a:p>
          <a:p>
            <a:r>
              <a:rPr lang="en-US" sz="3200" b="1" dirty="0">
                <a:solidFill>
                  <a:schemeClr val="bg1"/>
                </a:solidFill>
              </a:rPr>
              <a:t>Introducing Boaz</a:t>
            </a:r>
          </a:p>
          <a:p>
            <a:pPr lvl="1"/>
            <a:r>
              <a:rPr lang="en-US" sz="2800" b="1" dirty="0">
                <a:solidFill>
                  <a:schemeClr val="bg1"/>
                </a:solidFill>
              </a:rPr>
              <a:t>Relative of Elimelech (vs. 1, 3)</a:t>
            </a:r>
          </a:p>
          <a:p>
            <a:pPr lvl="1"/>
            <a:r>
              <a:rPr lang="en-US" sz="2800" b="1" dirty="0">
                <a:solidFill>
                  <a:schemeClr val="bg1"/>
                </a:solidFill>
              </a:rPr>
              <a:t>“Worthy Man” (vs. 1)</a:t>
            </a:r>
          </a:p>
          <a:p>
            <a:pPr marL="457200" lvl="1" indent="0">
              <a:buNone/>
            </a:pPr>
            <a:endParaRPr lang="en-US" sz="2800" b="1" dirty="0">
              <a:solidFill>
                <a:schemeClr val="bg1"/>
              </a:solidFill>
            </a:endParaRPr>
          </a:p>
          <a:p>
            <a:r>
              <a:rPr lang="en-US" sz="3200" b="1" dirty="0">
                <a:solidFill>
                  <a:schemeClr val="bg1"/>
                </a:solidFill>
              </a:rPr>
              <a:t>“</a:t>
            </a:r>
            <a:r>
              <a:rPr lang="en-US" sz="3200" b="1" dirty="0">
                <a:solidFill>
                  <a:srgbClr val="FFFF00"/>
                </a:solidFill>
              </a:rPr>
              <a:t>Whose</a:t>
            </a:r>
            <a:r>
              <a:rPr lang="en-US" sz="3200" b="1" dirty="0">
                <a:solidFill>
                  <a:schemeClr val="bg1"/>
                </a:solidFill>
              </a:rPr>
              <a:t> Young Woman is This?” (vs. 5)</a:t>
            </a:r>
          </a:p>
        </p:txBody>
      </p:sp>
    </p:spTree>
    <p:extLst>
      <p:ext uri="{BB962C8B-B14F-4D97-AF65-F5344CB8AC3E}">
        <p14:creationId xmlns:p14="http://schemas.microsoft.com/office/powerpoint/2010/main" val="201942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Boaz’s Kindness (vs. 8-17)</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ctr">
            <a:noAutofit/>
          </a:bodyPr>
          <a:lstStyle/>
          <a:p>
            <a:r>
              <a:rPr lang="en-US" sz="3200" b="1" dirty="0">
                <a:solidFill>
                  <a:schemeClr val="bg1"/>
                </a:solidFill>
              </a:rPr>
              <a:t>Protection (vs. 8-13)</a:t>
            </a:r>
          </a:p>
          <a:p>
            <a:pPr lvl="1"/>
            <a:r>
              <a:rPr lang="en-US" sz="2800" b="1" dirty="0">
                <a:solidFill>
                  <a:schemeClr val="bg1"/>
                </a:solidFill>
              </a:rPr>
              <a:t>Helping in Her Vulnerability (vs. 8-9)</a:t>
            </a:r>
          </a:p>
          <a:p>
            <a:pPr lvl="1"/>
            <a:r>
              <a:rPr lang="en-US" sz="2800" b="1" dirty="0">
                <a:solidFill>
                  <a:schemeClr val="bg1"/>
                </a:solidFill>
              </a:rPr>
              <a:t>Sought Shelter Under God’s Wings (vs. 12)</a:t>
            </a:r>
          </a:p>
          <a:p>
            <a:pPr marL="0" indent="0">
              <a:buNone/>
            </a:pPr>
            <a:endParaRPr lang="en-US" sz="3200" b="1" dirty="0">
              <a:solidFill>
                <a:schemeClr val="bg1"/>
              </a:solidFill>
            </a:endParaRPr>
          </a:p>
          <a:p>
            <a:r>
              <a:rPr lang="en-US" sz="3200" b="1" dirty="0">
                <a:solidFill>
                  <a:schemeClr val="bg1"/>
                </a:solidFill>
              </a:rPr>
              <a:t>Provisions (vs. 14-17)</a:t>
            </a:r>
          </a:p>
          <a:p>
            <a:pPr lvl="1"/>
            <a:r>
              <a:rPr lang="en-US" sz="2800" b="1" dirty="0">
                <a:solidFill>
                  <a:schemeClr val="bg1"/>
                </a:solidFill>
              </a:rPr>
              <a:t>Table Fellowship (vs. 14a)</a:t>
            </a:r>
          </a:p>
          <a:p>
            <a:pPr lvl="1"/>
            <a:r>
              <a:rPr lang="en-US" sz="2800" b="1" dirty="0">
                <a:solidFill>
                  <a:schemeClr val="bg1"/>
                </a:solidFill>
              </a:rPr>
              <a:t>Food to Bring Home (vs. 14b-17)</a:t>
            </a:r>
          </a:p>
          <a:p>
            <a:pPr lvl="2"/>
            <a:r>
              <a:rPr lang="en-US" sz="2400" b="1" dirty="0">
                <a:solidFill>
                  <a:schemeClr val="bg1"/>
                </a:solidFill>
              </a:rPr>
              <a:t>Leftovers (vs. 14b)</a:t>
            </a:r>
          </a:p>
          <a:p>
            <a:pPr lvl="2"/>
            <a:r>
              <a:rPr lang="en-US" sz="2400" b="1" dirty="0">
                <a:solidFill>
                  <a:schemeClr val="bg1"/>
                </a:solidFill>
              </a:rPr>
              <a:t>Glean “Even Among the Sheaves” (vs. 15)</a:t>
            </a:r>
          </a:p>
          <a:p>
            <a:pPr lvl="2"/>
            <a:r>
              <a:rPr lang="en-US" sz="2400" b="1" dirty="0">
                <a:solidFill>
                  <a:schemeClr val="bg1"/>
                </a:solidFill>
              </a:rPr>
              <a:t>“Pull Out Some of the Bundles…” (vs. 16; cf. Deut. 24:19)</a:t>
            </a:r>
          </a:p>
          <a:p>
            <a:pPr lvl="2"/>
            <a:r>
              <a:rPr lang="en-US" sz="2400" b="1" dirty="0">
                <a:solidFill>
                  <a:schemeClr val="bg1"/>
                </a:solidFill>
              </a:rPr>
              <a:t>Ephah of Barley (vs. 17; 30-40 Pounds)</a:t>
            </a:r>
          </a:p>
        </p:txBody>
      </p:sp>
    </p:spTree>
    <p:extLst>
      <p:ext uri="{BB962C8B-B14F-4D97-AF65-F5344CB8AC3E}">
        <p14:creationId xmlns:p14="http://schemas.microsoft.com/office/powerpoint/2010/main" val="417868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dissolv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Naomi’s Joy (vs. 18-23)</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t">
            <a:noAutofit/>
          </a:bodyPr>
          <a:lstStyle/>
          <a:p>
            <a:r>
              <a:rPr lang="en-US" sz="3200" b="1" dirty="0">
                <a:solidFill>
                  <a:schemeClr val="bg1"/>
                </a:solidFill>
              </a:rPr>
              <a:t>God’s Kindness (vs. 18-20a)</a:t>
            </a:r>
          </a:p>
          <a:p>
            <a:pPr lvl="1"/>
            <a:r>
              <a:rPr lang="en-US" sz="2800" b="1" dirty="0">
                <a:solidFill>
                  <a:schemeClr val="bg1"/>
                </a:solidFill>
              </a:rPr>
              <a:t>Naomi See’s God’s Kindness in Boaz (vs. 20a)</a:t>
            </a:r>
          </a:p>
          <a:p>
            <a:pPr lvl="1"/>
            <a:r>
              <a:rPr lang="en-US" sz="2800" b="1" dirty="0">
                <a:solidFill>
                  <a:schemeClr val="bg1"/>
                </a:solidFill>
              </a:rPr>
              <a:t>Connect Kindness of Brethren to God</a:t>
            </a:r>
          </a:p>
          <a:p>
            <a:pPr lvl="1"/>
            <a:r>
              <a:rPr lang="en-US" sz="2800" b="1" dirty="0">
                <a:solidFill>
                  <a:schemeClr val="bg1"/>
                </a:solidFill>
              </a:rPr>
              <a:t>Are You a “Channel” of God’s Kindness?</a:t>
            </a:r>
          </a:p>
        </p:txBody>
      </p:sp>
    </p:spTree>
    <p:extLst>
      <p:ext uri="{BB962C8B-B14F-4D97-AF65-F5344CB8AC3E}">
        <p14:creationId xmlns:p14="http://schemas.microsoft.com/office/powerpoint/2010/main" val="95957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594942"/>
            <a:ext cx="8943584" cy="2834058"/>
          </a:xfrm>
        </p:spPr>
        <p:txBody>
          <a:bodyPr anchor="ctr">
            <a:noAutofit/>
          </a:bodyPr>
          <a:lstStyle/>
          <a:p>
            <a:pPr marL="0" indent="0" algn="ctr">
              <a:buNone/>
            </a:pPr>
            <a:r>
              <a:rPr lang="en-US" b="1" dirty="0">
                <a:solidFill>
                  <a:schemeClr val="bg1"/>
                </a:solidFill>
              </a:rPr>
              <a:t>“Life appears, as it must have done earlier to Naomi in her bitter experiences, as a tangle of unconnected threads. But faith in the gracious providence of God carries with it the certainty that those tangled threads are but the back of the tapestry, the front of which spells a message of hope and grace.” (David Atkinson)</a:t>
            </a:r>
          </a:p>
        </p:txBody>
      </p:sp>
      <p:pic>
        <p:nvPicPr>
          <p:cNvPr id="5" name="Picture 4" descr="A picture containing art&#10;&#10;Description automatically generated">
            <a:extLst>
              <a:ext uri="{FF2B5EF4-FFF2-40B4-BE49-F238E27FC236}">
                <a16:creationId xmlns:a16="http://schemas.microsoft.com/office/drawing/2014/main" id="{EC01DCB7-EE7A-3587-BBD8-AF07952936C3}"/>
              </a:ext>
            </a:extLst>
          </p:cNvPr>
          <p:cNvPicPr>
            <a:picLocks noChangeAspect="1"/>
          </p:cNvPicPr>
          <p:nvPr/>
        </p:nvPicPr>
        <p:blipFill>
          <a:blip r:embed="rId2"/>
          <a:stretch>
            <a:fillRect/>
          </a:stretch>
        </p:blipFill>
        <p:spPr>
          <a:xfrm>
            <a:off x="518614" y="4000282"/>
            <a:ext cx="3012259" cy="2044818"/>
          </a:xfrm>
          <a:prstGeom prst="rect">
            <a:avLst/>
          </a:prstGeom>
        </p:spPr>
      </p:pic>
      <p:pic>
        <p:nvPicPr>
          <p:cNvPr id="7" name="Picture 6" descr="A picture containing clothing, crown, crown jewels, art&#10;&#10;Description automatically generated">
            <a:extLst>
              <a:ext uri="{FF2B5EF4-FFF2-40B4-BE49-F238E27FC236}">
                <a16:creationId xmlns:a16="http://schemas.microsoft.com/office/drawing/2014/main" id="{62BB5592-D01B-9C8A-567B-A37611113EB4}"/>
              </a:ext>
            </a:extLst>
          </p:cNvPr>
          <p:cNvPicPr>
            <a:picLocks noChangeAspect="1"/>
          </p:cNvPicPr>
          <p:nvPr/>
        </p:nvPicPr>
        <p:blipFill>
          <a:blip r:embed="rId3"/>
          <a:stretch>
            <a:fillRect/>
          </a:stretch>
        </p:blipFill>
        <p:spPr>
          <a:xfrm>
            <a:off x="5613127" y="4000282"/>
            <a:ext cx="3012259" cy="2044818"/>
          </a:xfrm>
          <a:prstGeom prst="rect">
            <a:avLst/>
          </a:prstGeom>
        </p:spPr>
      </p:pic>
    </p:spTree>
    <p:extLst>
      <p:ext uri="{BB962C8B-B14F-4D97-AF65-F5344CB8AC3E}">
        <p14:creationId xmlns:p14="http://schemas.microsoft.com/office/powerpoint/2010/main" val="240859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Naomi’s Joy (vs. 18-23)</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ctr">
            <a:noAutofit/>
          </a:bodyPr>
          <a:lstStyle/>
          <a:p>
            <a:r>
              <a:rPr lang="en-US" sz="3200" b="1" dirty="0">
                <a:solidFill>
                  <a:schemeClr val="bg1"/>
                </a:solidFill>
              </a:rPr>
              <a:t>God’s Kindness (vs. 18-20a)</a:t>
            </a:r>
          </a:p>
          <a:p>
            <a:pPr lvl="1"/>
            <a:r>
              <a:rPr lang="en-US" sz="2800" b="1" dirty="0">
                <a:solidFill>
                  <a:schemeClr val="bg1"/>
                </a:solidFill>
              </a:rPr>
              <a:t>Naomi See’s God’s Kindness in Boaz (vs. 20a)</a:t>
            </a:r>
          </a:p>
          <a:p>
            <a:pPr lvl="1"/>
            <a:r>
              <a:rPr lang="en-US" sz="2800" b="1" dirty="0">
                <a:solidFill>
                  <a:schemeClr val="bg1"/>
                </a:solidFill>
              </a:rPr>
              <a:t>Connect Kindness of Brethren to God</a:t>
            </a:r>
          </a:p>
          <a:p>
            <a:pPr lvl="1"/>
            <a:r>
              <a:rPr lang="en-US" sz="2800" b="1" dirty="0">
                <a:solidFill>
                  <a:schemeClr val="bg1"/>
                </a:solidFill>
              </a:rPr>
              <a:t>Are You a “Channel” of God’s Kindness?</a:t>
            </a:r>
          </a:p>
          <a:p>
            <a:r>
              <a:rPr lang="en-US" sz="3200" b="1" dirty="0">
                <a:solidFill>
                  <a:schemeClr val="bg1"/>
                </a:solidFill>
              </a:rPr>
              <a:t>Redeemer (vs. 20b-23)</a:t>
            </a:r>
          </a:p>
          <a:p>
            <a:pPr lvl="1"/>
            <a:r>
              <a:rPr lang="en-US" sz="2800" b="1" dirty="0">
                <a:solidFill>
                  <a:schemeClr val="bg1"/>
                </a:solidFill>
              </a:rPr>
              <a:t>Redeemer</a:t>
            </a:r>
          </a:p>
          <a:p>
            <a:pPr lvl="2"/>
            <a:r>
              <a:rPr lang="en-US" sz="2400" b="1" dirty="0">
                <a:solidFill>
                  <a:schemeClr val="bg1"/>
                </a:solidFill>
              </a:rPr>
              <a:t>Family Members Sold Into Slavery (Lev. 25:47-49)</a:t>
            </a:r>
          </a:p>
          <a:p>
            <a:pPr lvl="2"/>
            <a:r>
              <a:rPr lang="en-US" sz="2400" b="1" dirty="0">
                <a:solidFill>
                  <a:schemeClr val="bg1"/>
                </a:solidFill>
              </a:rPr>
              <a:t>Land Sold in Economic Hardship (Lev. 25:23-28)</a:t>
            </a:r>
          </a:p>
          <a:p>
            <a:pPr lvl="2"/>
            <a:r>
              <a:rPr lang="en-US" sz="2400" b="1" dirty="0">
                <a:solidFill>
                  <a:schemeClr val="bg1"/>
                </a:solidFill>
              </a:rPr>
              <a:t>Family Name Through Levirate Marriage (Deut. 25:5-10)</a:t>
            </a:r>
          </a:p>
          <a:p>
            <a:pPr lvl="1"/>
            <a:r>
              <a:rPr lang="en-US" sz="2800" b="1" dirty="0">
                <a:solidFill>
                  <a:schemeClr val="bg1"/>
                </a:solidFill>
              </a:rPr>
              <a:t>Jesus, “who gave himself for us to </a:t>
            </a:r>
            <a:r>
              <a:rPr lang="en-US" sz="2800" b="1" dirty="0">
                <a:solidFill>
                  <a:srgbClr val="FFFF00"/>
                </a:solidFill>
              </a:rPr>
              <a:t>redeem</a:t>
            </a:r>
            <a:r>
              <a:rPr lang="en-US" sz="2800" b="1" dirty="0">
                <a:solidFill>
                  <a:schemeClr val="bg1"/>
                </a:solidFill>
              </a:rPr>
              <a:t> us from all lawlessness and to purify for himself a people for his own possession who are zealous for good works.” (Titus 2:14)</a:t>
            </a:r>
          </a:p>
        </p:txBody>
      </p:sp>
    </p:spTree>
    <p:extLst>
      <p:ext uri="{BB962C8B-B14F-4D97-AF65-F5344CB8AC3E}">
        <p14:creationId xmlns:p14="http://schemas.microsoft.com/office/powerpoint/2010/main" val="298928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ssolv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dissolv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13390</TotalTime>
  <Words>451</Words>
  <Application>Microsoft Macintosh PowerPoint</Application>
  <PresentationFormat>On-screen Show (4:3)</PresentationFormat>
  <Paragraphs>46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Gleaning in the Fields</vt:lpstr>
      <vt:lpstr>Gleaning in the Fields</vt:lpstr>
      <vt:lpstr>Ruth’s Gleaning (vs. 1-7)</vt:lpstr>
      <vt:lpstr>Boaz’s Kindness (vs. 8-17)</vt:lpstr>
      <vt:lpstr>Naomi’s Joy (vs. 18-23)</vt:lpstr>
      <vt:lpstr>PowerPoint Presentation</vt:lpstr>
      <vt:lpstr>Naomi’s Joy (vs. 18-23)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Know Me</dc:title>
  <dc:creator>Erik Borlaug</dc:creator>
  <cp:lastModifiedBy>Erik Borlaug</cp:lastModifiedBy>
  <cp:revision>107</cp:revision>
  <dcterms:created xsi:type="dcterms:W3CDTF">2021-12-14T02:21:27Z</dcterms:created>
  <dcterms:modified xsi:type="dcterms:W3CDTF">2023-06-22T15:41:46Z</dcterms:modified>
</cp:coreProperties>
</file>